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23"/>
  </p:notesMasterIdLst>
  <p:sldIdLst>
    <p:sldId id="265" r:id="rId2"/>
    <p:sldId id="302" r:id="rId3"/>
    <p:sldId id="310" r:id="rId4"/>
    <p:sldId id="309" r:id="rId5"/>
    <p:sldId id="275" r:id="rId6"/>
    <p:sldId id="311" r:id="rId7"/>
    <p:sldId id="312" r:id="rId8"/>
    <p:sldId id="313" r:id="rId9"/>
    <p:sldId id="314" r:id="rId10"/>
    <p:sldId id="315" r:id="rId11"/>
    <p:sldId id="316" r:id="rId12"/>
    <p:sldId id="317" r:id="rId13"/>
    <p:sldId id="269" r:id="rId14"/>
    <p:sldId id="264" r:id="rId15"/>
    <p:sldId id="304" r:id="rId16"/>
    <p:sldId id="276" r:id="rId17"/>
    <p:sldId id="280" r:id="rId18"/>
    <p:sldId id="297" r:id="rId19"/>
    <p:sldId id="318" r:id="rId20"/>
    <p:sldId id="319" r:id="rId21"/>
    <p:sldId id="260" r:id="rId22"/>
  </p:sldIdLst>
  <p:sldSz cx="12192000" cy="6858000"/>
  <p:notesSz cx="6858000" cy="9144000"/>
  <p:defaultTex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8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97" autoAdjust="0"/>
    <p:restoredTop sz="94660"/>
  </p:normalViewPr>
  <p:slideViewPr>
    <p:cSldViewPr snapToGrid="0">
      <p:cViewPr varScale="1">
        <p:scale>
          <a:sx n="114" d="100"/>
          <a:sy n="114" d="100"/>
        </p:scale>
        <p:origin x="522" y="114"/>
      </p:cViewPr>
      <p:guideLst>
        <p:guide orient="horz" pos="248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guilh\Downloads\jobs-scrapping-and-data-analysis-QueryResult.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Pasta2" TargetMode="External"/><Relationship Id="rId2" Type="http://schemas.microsoft.com/office/2011/relationships/chartColorStyle" Target="colors10.xml"/><Relationship Id="rId1" Type="http://schemas.microsoft.com/office/2011/relationships/chartStyle" Target="style10.xml"/></Relationships>
</file>

<file path=ppt/charts/_rels/chart2.xml.rels><?xml version="1.0" encoding="UTF-8" standalone="yes"?>
<Relationships xmlns="http://schemas.openxmlformats.org/package/2006/relationships"><Relationship Id="rId3" Type="http://schemas.openxmlformats.org/officeDocument/2006/relationships/oleObject" Target="Pasta1"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Pasta2"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Pasta3"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guilh\Downloads\Benefits%20of%20remote%20work.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guilh\Downloads\jobs-scrapping-and-data-analysis-QueryResult%20(1).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guilh\Downloads\5%20company_usa.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guilh\Downloads\5%20company_usa.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Pasta1"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7"/>
    </mc:Choice>
    <mc:Fallback>
      <c:style val="7"/>
    </mc:Fallback>
  </mc:AlternateContent>
  <c:chart>
    <c:autoTitleDeleted val="1"/>
    <c:plotArea>
      <c:layout/>
      <c:barChart>
        <c:barDir val="col"/>
        <c:grouping val="clustered"/>
        <c:varyColors val="0"/>
        <c:ser>
          <c:idx val="0"/>
          <c:order val="0"/>
          <c:tx>
            <c:strRef>
              <c:f>Sheet0!$A$2</c:f>
              <c:strCache>
                <c:ptCount val="1"/>
                <c:pt idx="0">
                  <c:v>Africa</c:v>
                </c:pt>
              </c:strCache>
            </c:strRef>
          </c:tx>
          <c:spPr>
            <a:solidFill>
              <a:schemeClr val="accent5">
                <a:shade val="6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pt-P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Sheet0!$B$1:$D$1</c:f>
              <c:strCache>
                <c:ptCount val="3"/>
                <c:pt idx="0">
                  <c:v>Python</c:v>
                </c:pt>
                <c:pt idx="1">
                  <c:v>SQL</c:v>
                </c:pt>
                <c:pt idx="2">
                  <c:v>R</c:v>
                </c:pt>
              </c:strCache>
            </c:strRef>
          </c:cat>
          <c:val>
            <c:numRef>
              <c:f>Sheet0!$B$2:$D$2</c:f>
              <c:numCache>
                <c:formatCode>General</c:formatCode>
                <c:ptCount val="3"/>
                <c:pt idx="0">
                  <c:v>1333</c:v>
                </c:pt>
                <c:pt idx="1">
                  <c:v>1903</c:v>
                </c:pt>
                <c:pt idx="2">
                  <c:v>225</c:v>
                </c:pt>
              </c:numCache>
            </c:numRef>
          </c:val>
          <c:extLst>
            <c:ext xmlns:c16="http://schemas.microsoft.com/office/drawing/2014/chart" uri="{C3380CC4-5D6E-409C-BE32-E72D297353CC}">
              <c16:uniqueId val="{00000000-FCA1-4980-9AA8-D286DA98CBD2}"/>
            </c:ext>
          </c:extLst>
        </c:ser>
        <c:ser>
          <c:idx val="1"/>
          <c:order val="1"/>
          <c:tx>
            <c:strRef>
              <c:f>Sheet0!$A$3</c:f>
              <c:strCache>
                <c:ptCount val="1"/>
                <c:pt idx="0">
                  <c:v>USA</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pt-P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Sheet0!$B$1:$D$1</c:f>
              <c:strCache>
                <c:ptCount val="3"/>
                <c:pt idx="0">
                  <c:v>Python</c:v>
                </c:pt>
                <c:pt idx="1">
                  <c:v>SQL</c:v>
                </c:pt>
                <c:pt idx="2">
                  <c:v>R</c:v>
                </c:pt>
              </c:strCache>
            </c:strRef>
          </c:cat>
          <c:val>
            <c:numRef>
              <c:f>Sheet0!$B$3:$D$3</c:f>
            </c:numRef>
          </c:val>
          <c:extLst>
            <c:ext xmlns:c16="http://schemas.microsoft.com/office/drawing/2014/chart" uri="{C3380CC4-5D6E-409C-BE32-E72D297353CC}">
              <c16:uniqueId val="{00000001-FCA1-4980-9AA8-D286DA98CBD2}"/>
            </c:ext>
          </c:extLst>
        </c:ser>
        <c:ser>
          <c:idx val="2"/>
          <c:order val="2"/>
          <c:tx>
            <c:strRef>
              <c:f>Sheet0!$A$4</c:f>
              <c:strCache>
                <c:ptCount val="1"/>
                <c:pt idx="0">
                  <c:v>Canada</c:v>
                </c:pt>
              </c:strCache>
            </c:strRef>
          </c:tx>
          <c:spPr>
            <a:solidFill>
              <a:schemeClr val="accent5">
                <a:tint val="6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pt-P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Sheet0!$B$1:$D$1</c:f>
              <c:strCache>
                <c:ptCount val="3"/>
                <c:pt idx="0">
                  <c:v>Python</c:v>
                </c:pt>
                <c:pt idx="1">
                  <c:v>SQL</c:v>
                </c:pt>
                <c:pt idx="2">
                  <c:v>R</c:v>
                </c:pt>
              </c:strCache>
            </c:strRef>
          </c:cat>
          <c:val>
            <c:numRef>
              <c:f>Sheet0!$B$4:$D$4</c:f>
            </c:numRef>
          </c:val>
          <c:extLst>
            <c:ext xmlns:c16="http://schemas.microsoft.com/office/drawing/2014/chart" uri="{C3380CC4-5D6E-409C-BE32-E72D297353CC}">
              <c16:uniqueId val="{00000002-FCA1-4980-9AA8-D286DA98CBD2}"/>
            </c:ext>
          </c:extLst>
        </c:ser>
        <c:dLbls>
          <c:dLblPos val="outEnd"/>
          <c:showLegendKey val="0"/>
          <c:showVal val="1"/>
          <c:showCatName val="0"/>
          <c:showSerName val="0"/>
          <c:showPercent val="0"/>
          <c:showBubbleSize val="0"/>
        </c:dLbls>
        <c:gapWidth val="219"/>
        <c:overlap val="-27"/>
        <c:axId val="1254851600"/>
        <c:axId val="1254852560"/>
      </c:barChart>
      <c:catAx>
        <c:axId val="12548516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1254852560"/>
        <c:crosses val="autoZero"/>
        <c:auto val="1"/>
        <c:lblAlgn val="ctr"/>
        <c:lblOffset val="100"/>
        <c:noMultiLvlLbl val="0"/>
      </c:catAx>
      <c:valAx>
        <c:axId val="125485256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125485160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lt1"/>
                </a:solidFill>
                <a:latin typeface="+mn-lt"/>
                <a:ea typeface="+mn-ea"/>
                <a:cs typeface="+mn-cs"/>
              </a:defRPr>
            </a:pPr>
            <a:r>
              <a:rPr lang="en-US" sz="1200" dirty="0">
                <a:solidFill>
                  <a:schemeClr val="lt1"/>
                </a:solidFill>
                <a:latin typeface="+mn-lt"/>
                <a:ea typeface="+mn-ea"/>
                <a:cs typeface="+mn-cs"/>
              </a:rPr>
              <a:t>Canada Companies</a:t>
            </a:r>
            <a:endParaRPr lang="en-US" sz="1200" dirty="0"/>
          </a:p>
        </c:rich>
      </c:tx>
      <c:overlay val="0"/>
      <c:spPr>
        <a:solidFill>
          <a:schemeClr val="accent4"/>
        </a:solidFill>
        <a:ln w="19050" cap="flat" cmpd="sng" algn="ctr">
          <a:solidFill>
            <a:schemeClr val="lt1"/>
          </a:solidFill>
          <a:prstDash val="solid"/>
          <a:miter lim="800000"/>
        </a:ln>
        <a:effectLst/>
      </c:spPr>
      <c:txPr>
        <a:bodyPr rot="0" spcFirstLastPara="1" vertOverflow="ellipsis" vert="horz" wrap="square" anchor="ctr" anchorCtr="1"/>
        <a:lstStyle/>
        <a:p>
          <a:pPr>
            <a:defRPr sz="1862" b="0" i="0" u="none" strike="noStrike" kern="1200" spc="0" baseline="0">
              <a:solidFill>
                <a:schemeClr val="lt1"/>
              </a:solidFill>
              <a:latin typeface="+mn-lt"/>
              <a:ea typeface="+mn-ea"/>
              <a:cs typeface="+mn-cs"/>
            </a:defRPr>
          </a:pPr>
          <a:endParaRPr lang="pt-PT"/>
        </a:p>
      </c:txPr>
    </c:title>
    <c:autoTitleDeleted val="0"/>
    <c:plotArea>
      <c:layout/>
      <c:barChart>
        <c:barDir val="col"/>
        <c:grouping val="clustered"/>
        <c:varyColors val="0"/>
        <c:ser>
          <c:idx val="0"/>
          <c:order val="0"/>
          <c:tx>
            <c:strRef>
              <c:f>Planilha1!$B$1</c:f>
              <c:strCache>
                <c:ptCount val="1"/>
                <c:pt idx="0">
                  <c:v>total_vagas</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pt-P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Planilha1!$A$2:$A$6</c:f>
              <c:strCache>
                <c:ptCount val="5"/>
                <c:pt idx="0">
                  <c:v>SSENSE</c:v>
                </c:pt>
                <c:pt idx="1">
                  <c:v>Synechron</c:v>
                </c:pt>
                <c:pt idx="2">
                  <c:v>Diverse Lynx</c:v>
                </c:pt>
                <c:pt idx="3">
                  <c:v>Citi</c:v>
                </c:pt>
                <c:pt idx="4">
                  <c:v>theScore</c:v>
                </c:pt>
              </c:strCache>
            </c:strRef>
          </c:cat>
          <c:val>
            <c:numRef>
              <c:f>Planilha1!$B$2:$B$6</c:f>
              <c:numCache>
                <c:formatCode>General</c:formatCode>
                <c:ptCount val="5"/>
                <c:pt idx="0">
                  <c:v>133</c:v>
                </c:pt>
                <c:pt idx="1">
                  <c:v>110</c:v>
                </c:pt>
                <c:pt idx="2">
                  <c:v>91</c:v>
                </c:pt>
                <c:pt idx="3">
                  <c:v>76</c:v>
                </c:pt>
                <c:pt idx="4">
                  <c:v>72</c:v>
                </c:pt>
              </c:numCache>
            </c:numRef>
          </c:val>
          <c:extLst>
            <c:ext xmlns:c16="http://schemas.microsoft.com/office/drawing/2014/chart" uri="{C3380CC4-5D6E-409C-BE32-E72D297353CC}">
              <c16:uniqueId val="{00000000-539F-4775-9B54-A486751B3724}"/>
            </c:ext>
          </c:extLst>
        </c:ser>
        <c:dLbls>
          <c:dLblPos val="outEnd"/>
          <c:showLegendKey val="0"/>
          <c:showVal val="1"/>
          <c:showCatName val="0"/>
          <c:showSerName val="0"/>
          <c:showPercent val="0"/>
          <c:showBubbleSize val="0"/>
        </c:dLbls>
        <c:gapWidth val="219"/>
        <c:overlap val="-27"/>
        <c:axId val="565535487"/>
        <c:axId val="565532607"/>
      </c:barChart>
      <c:catAx>
        <c:axId val="5655354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pt-PT"/>
          </a:p>
        </c:txPr>
        <c:crossAx val="565532607"/>
        <c:crosses val="autoZero"/>
        <c:auto val="1"/>
        <c:lblAlgn val="ctr"/>
        <c:lblOffset val="100"/>
        <c:noMultiLvlLbl val="0"/>
      </c:catAx>
      <c:valAx>
        <c:axId val="565532607"/>
        <c:scaling>
          <c:orientation val="minMax"/>
        </c:scaling>
        <c:delete val="1"/>
        <c:axPos val="l"/>
        <c:numFmt formatCode="General" sourceLinked="1"/>
        <c:majorTickMark val="none"/>
        <c:minorTickMark val="none"/>
        <c:tickLblPos val="nextTo"/>
        <c:crossAx val="565535487"/>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pt-PT"/>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Planilha1!$A$2</c:f>
              <c:strCache>
                <c:ptCount val="1"/>
                <c:pt idx="0">
                  <c:v>Canada</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pt-P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Planilha1!$B$1:$D$1</c:f>
              <c:strCache>
                <c:ptCount val="3"/>
                <c:pt idx="0">
                  <c:v>Python</c:v>
                </c:pt>
                <c:pt idx="1">
                  <c:v>SQL</c:v>
                </c:pt>
                <c:pt idx="2">
                  <c:v>R</c:v>
                </c:pt>
              </c:strCache>
            </c:strRef>
          </c:cat>
          <c:val>
            <c:numRef>
              <c:f>Planilha1!$B$2:$D$2</c:f>
              <c:numCache>
                <c:formatCode>General</c:formatCode>
                <c:ptCount val="3"/>
                <c:pt idx="0">
                  <c:v>1314</c:v>
                </c:pt>
                <c:pt idx="1">
                  <c:v>1981</c:v>
                </c:pt>
                <c:pt idx="2">
                  <c:v>318</c:v>
                </c:pt>
              </c:numCache>
            </c:numRef>
          </c:val>
          <c:extLst>
            <c:ext xmlns:c16="http://schemas.microsoft.com/office/drawing/2014/chart" uri="{C3380CC4-5D6E-409C-BE32-E72D297353CC}">
              <c16:uniqueId val="{00000000-6130-4093-8E17-2D7FB17D91DA}"/>
            </c:ext>
          </c:extLst>
        </c:ser>
        <c:dLbls>
          <c:dLblPos val="outEnd"/>
          <c:showLegendKey val="0"/>
          <c:showVal val="1"/>
          <c:showCatName val="0"/>
          <c:showSerName val="0"/>
          <c:showPercent val="0"/>
          <c:showBubbleSize val="0"/>
        </c:dLbls>
        <c:gapWidth val="219"/>
        <c:overlap val="-27"/>
        <c:axId val="1378281600"/>
        <c:axId val="1378282560"/>
      </c:barChart>
      <c:catAx>
        <c:axId val="13782816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1378282560"/>
        <c:crosses val="autoZero"/>
        <c:auto val="1"/>
        <c:lblAlgn val="ctr"/>
        <c:lblOffset val="100"/>
        <c:noMultiLvlLbl val="0"/>
      </c:catAx>
      <c:valAx>
        <c:axId val="137828256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1378281600"/>
        <c:crosses val="autoZero"/>
        <c:crossBetween val="between"/>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Planilha1!$A$2</c:f>
              <c:strCache>
                <c:ptCount val="1"/>
                <c:pt idx="0">
                  <c:v>USA</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pt-P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Planilha1!$B$1:$D$1</c:f>
              <c:strCache>
                <c:ptCount val="3"/>
                <c:pt idx="0">
                  <c:v>Python</c:v>
                </c:pt>
                <c:pt idx="1">
                  <c:v>SQL</c:v>
                </c:pt>
                <c:pt idx="2">
                  <c:v>R</c:v>
                </c:pt>
              </c:strCache>
            </c:strRef>
          </c:cat>
          <c:val>
            <c:numRef>
              <c:f>Planilha1!$B$2:$D$2</c:f>
              <c:numCache>
                <c:formatCode>General</c:formatCode>
                <c:ptCount val="3"/>
                <c:pt idx="0">
                  <c:v>1201</c:v>
                </c:pt>
                <c:pt idx="1">
                  <c:v>2214</c:v>
                </c:pt>
                <c:pt idx="2">
                  <c:v>93</c:v>
                </c:pt>
              </c:numCache>
            </c:numRef>
          </c:val>
          <c:extLst>
            <c:ext xmlns:c16="http://schemas.microsoft.com/office/drawing/2014/chart" uri="{C3380CC4-5D6E-409C-BE32-E72D297353CC}">
              <c16:uniqueId val="{00000000-37FF-46A7-AD8C-67D008B81E72}"/>
            </c:ext>
          </c:extLst>
        </c:ser>
        <c:dLbls>
          <c:dLblPos val="outEnd"/>
          <c:showLegendKey val="0"/>
          <c:showVal val="1"/>
          <c:showCatName val="0"/>
          <c:showSerName val="0"/>
          <c:showPercent val="0"/>
          <c:showBubbleSize val="0"/>
        </c:dLbls>
        <c:gapWidth val="219"/>
        <c:overlap val="-27"/>
        <c:axId val="1118733488"/>
        <c:axId val="1118721968"/>
      </c:barChart>
      <c:catAx>
        <c:axId val="11187334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1118721968"/>
        <c:crosses val="autoZero"/>
        <c:auto val="1"/>
        <c:lblAlgn val="ctr"/>
        <c:lblOffset val="100"/>
        <c:noMultiLvlLbl val="0"/>
      </c:catAx>
      <c:valAx>
        <c:axId val="111872196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11187334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barChart>
        <c:barDir val="col"/>
        <c:grouping val="clustered"/>
        <c:varyColors val="0"/>
        <c:ser>
          <c:idx val="0"/>
          <c:order val="0"/>
          <c:tx>
            <c:strRef>
              <c:f>Planilha1!$A$2</c:f>
              <c:strCache>
                <c:ptCount val="1"/>
                <c:pt idx="0">
                  <c:v>Africa</c:v>
                </c:pt>
              </c:strCache>
            </c:strRef>
          </c:tx>
          <c:spPr>
            <a:solidFill>
              <a:schemeClr val="accent1">
                <a:tint val="6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pt-P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Planilha1!$B$1:$D$1</c:f>
              <c:strCache>
                <c:ptCount val="3"/>
                <c:pt idx="0">
                  <c:v>Python</c:v>
                </c:pt>
                <c:pt idx="1">
                  <c:v>SQL</c:v>
                </c:pt>
                <c:pt idx="2">
                  <c:v>R</c:v>
                </c:pt>
              </c:strCache>
            </c:strRef>
          </c:cat>
          <c:val>
            <c:numRef>
              <c:f>Planilha1!$B$2:$D$2</c:f>
              <c:numCache>
                <c:formatCode>General</c:formatCode>
                <c:ptCount val="3"/>
                <c:pt idx="0">
                  <c:v>1333</c:v>
                </c:pt>
                <c:pt idx="1">
                  <c:v>1903</c:v>
                </c:pt>
                <c:pt idx="2">
                  <c:v>225</c:v>
                </c:pt>
              </c:numCache>
            </c:numRef>
          </c:val>
          <c:extLst>
            <c:ext xmlns:c16="http://schemas.microsoft.com/office/drawing/2014/chart" uri="{C3380CC4-5D6E-409C-BE32-E72D297353CC}">
              <c16:uniqueId val="{00000000-F223-4B09-B565-C1DF5CBD63D0}"/>
            </c:ext>
          </c:extLst>
        </c:ser>
        <c:ser>
          <c:idx val="1"/>
          <c:order val="1"/>
          <c:tx>
            <c:strRef>
              <c:f>Planilha1!$A$3</c:f>
              <c:strCache>
                <c:ptCount val="1"/>
                <c:pt idx="0">
                  <c:v>USA</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pt-P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Planilha1!$B$1:$D$1</c:f>
              <c:strCache>
                <c:ptCount val="3"/>
                <c:pt idx="0">
                  <c:v>Python</c:v>
                </c:pt>
                <c:pt idx="1">
                  <c:v>SQL</c:v>
                </c:pt>
                <c:pt idx="2">
                  <c:v>R</c:v>
                </c:pt>
              </c:strCache>
            </c:strRef>
          </c:cat>
          <c:val>
            <c:numRef>
              <c:f>Planilha1!$B$3:$D$3</c:f>
              <c:numCache>
                <c:formatCode>General</c:formatCode>
                <c:ptCount val="3"/>
                <c:pt idx="0">
                  <c:v>1201</c:v>
                </c:pt>
                <c:pt idx="1">
                  <c:v>2214</c:v>
                </c:pt>
                <c:pt idx="2">
                  <c:v>93</c:v>
                </c:pt>
              </c:numCache>
            </c:numRef>
          </c:val>
          <c:extLst>
            <c:ext xmlns:c16="http://schemas.microsoft.com/office/drawing/2014/chart" uri="{C3380CC4-5D6E-409C-BE32-E72D297353CC}">
              <c16:uniqueId val="{00000001-F223-4B09-B565-C1DF5CBD63D0}"/>
            </c:ext>
          </c:extLst>
        </c:ser>
        <c:ser>
          <c:idx val="2"/>
          <c:order val="2"/>
          <c:tx>
            <c:strRef>
              <c:f>Planilha1!$A$4</c:f>
              <c:strCache>
                <c:ptCount val="1"/>
                <c:pt idx="0">
                  <c:v>Canada</c:v>
                </c:pt>
              </c:strCache>
            </c:strRef>
          </c:tx>
          <c:spPr>
            <a:solidFill>
              <a:schemeClr val="accent1">
                <a:shade val="6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pt-P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Planilha1!$B$1:$D$1</c:f>
              <c:strCache>
                <c:ptCount val="3"/>
                <c:pt idx="0">
                  <c:v>Python</c:v>
                </c:pt>
                <c:pt idx="1">
                  <c:v>SQL</c:v>
                </c:pt>
                <c:pt idx="2">
                  <c:v>R</c:v>
                </c:pt>
              </c:strCache>
            </c:strRef>
          </c:cat>
          <c:val>
            <c:numRef>
              <c:f>Planilha1!$B$4:$D$4</c:f>
              <c:numCache>
                <c:formatCode>General</c:formatCode>
                <c:ptCount val="3"/>
                <c:pt idx="0">
                  <c:v>1314</c:v>
                </c:pt>
                <c:pt idx="1">
                  <c:v>1981</c:v>
                </c:pt>
                <c:pt idx="2">
                  <c:v>318</c:v>
                </c:pt>
              </c:numCache>
            </c:numRef>
          </c:val>
          <c:extLst>
            <c:ext xmlns:c16="http://schemas.microsoft.com/office/drawing/2014/chart" uri="{C3380CC4-5D6E-409C-BE32-E72D297353CC}">
              <c16:uniqueId val="{00000002-F223-4B09-B565-C1DF5CBD63D0}"/>
            </c:ext>
          </c:extLst>
        </c:ser>
        <c:dLbls>
          <c:dLblPos val="outEnd"/>
          <c:showLegendKey val="0"/>
          <c:showVal val="1"/>
          <c:showCatName val="0"/>
          <c:showSerName val="0"/>
          <c:showPercent val="0"/>
          <c:showBubbleSize val="0"/>
        </c:dLbls>
        <c:gapWidth val="219"/>
        <c:overlap val="-27"/>
        <c:axId val="1378319520"/>
        <c:axId val="1378320000"/>
      </c:barChart>
      <c:catAx>
        <c:axId val="13783195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1378320000"/>
        <c:crosses val="autoZero"/>
        <c:auto val="1"/>
        <c:lblAlgn val="ctr"/>
        <c:lblOffset val="100"/>
        <c:noMultiLvlLbl val="0"/>
      </c:catAx>
      <c:valAx>
        <c:axId val="137832000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137831952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job_count</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pt-P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United States</c:v>
                </c:pt>
                <c:pt idx="1">
                  <c:v>Johannesburg, Gauteng, South Africa</c:v>
                </c:pt>
                <c:pt idx="2">
                  <c:v>Canada</c:v>
                </c:pt>
              </c:strCache>
            </c:strRef>
          </c:cat>
          <c:val>
            <c:numRef>
              <c:f>Sheet1!$B$2:$B$4</c:f>
              <c:numCache>
                <c:formatCode>General</c:formatCode>
                <c:ptCount val="3"/>
                <c:pt idx="0">
                  <c:v>897</c:v>
                </c:pt>
                <c:pt idx="1">
                  <c:v>728</c:v>
                </c:pt>
                <c:pt idx="2">
                  <c:v>714</c:v>
                </c:pt>
              </c:numCache>
            </c:numRef>
          </c:val>
          <c:extLst>
            <c:ext xmlns:c16="http://schemas.microsoft.com/office/drawing/2014/chart" uri="{C3380CC4-5D6E-409C-BE32-E72D297353CC}">
              <c16:uniqueId val="{00000000-3457-4B44-9F49-D4053BA2195D}"/>
            </c:ext>
          </c:extLst>
        </c:ser>
        <c:ser>
          <c:idx val="1"/>
          <c:order val="1"/>
          <c:tx>
            <c:strRef>
              <c:f>Sheet1!$C$1</c:f>
              <c:strCache>
                <c:ptCount val="1"/>
                <c:pt idx="0">
                  <c:v>country</c:v>
                </c:pt>
              </c:strCache>
            </c:strRef>
          </c:tx>
          <c:spPr>
            <a:solidFill>
              <a:schemeClr val="accent2"/>
            </a:solidFill>
            <a:ln>
              <a:noFill/>
            </a:ln>
            <a:effectLst/>
          </c:spPr>
          <c:invertIfNegative val="0"/>
          <c:dLbls>
            <c:delete val="1"/>
          </c:dLbls>
          <c:cat>
            <c:strRef>
              <c:f>Sheet1!$A$2:$A$4</c:f>
              <c:strCache>
                <c:ptCount val="3"/>
                <c:pt idx="0">
                  <c:v>United States</c:v>
                </c:pt>
                <c:pt idx="1">
                  <c:v>Johannesburg, Gauteng, South Africa</c:v>
                </c:pt>
                <c:pt idx="2">
                  <c:v>Canada</c:v>
                </c:pt>
              </c:strCache>
            </c:strRef>
          </c:cat>
          <c:val>
            <c:numRef>
              <c:f>Sheet1!$C$2:$C$4</c:f>
              <c:numCache>
                <c:formatCode>General</c:formatCode>
                <c:ptCount val="3"/>
                <c:pt idx="0">
                  <c:v>0</c:v>
                </c:pt>
                <c:pt idx="1">
                  <c:v>0</c:v>
                </c:pt>
                <c:pt idx="2">
                  <c:v>0</c:v>
                </c:pt>
              </c:numCache>
            </c:numRef>
          </c:val>
          <c:extLst>
            <c:ext xmlns:c16="http://schemas.microsoft.com/office/drawing/2014/chart" uri="{C3380CC4-5D6E-409C-BE32-E72D297353CC}">
              <c16:uniqueId val="{00000001-3457-4B44-9F49-D4053BA2195D}"/>
            </c:ext>
          </c:extLst>
        </c:ser>
        <c:dLbls>
          <c:dLblPos val="outEnd"/>
          <c:showLegendKey val="0"/>
          <c:showVal val="1"/>
          <c:showCatName val="0"/>
          <c:showSerName val="0"/>
          <c:showPercent val="0"/>
          <c:showBubbleSize val="0"/>
        </c:dLbls>
        <c:gapWidth val="182"/>
        <c:axId val="2002507183"/>
        <c:axId val="2002503823"/>
      </c:barChart>
      <c:catAx>
        <c:axId val="200250718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2002503823"/>
        <c:crosses val="autoZero"/>
        <c:auto val="1"/>
        <c:lblAlgn val="ctr"/>
        <c:lblOffset val="100"/>
        <c:noMultiLvlLbl val="0"/>
      </c:catAx>
      <c:valAx>
        <c:axId val="2002503823"/>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2002507183"/>
        <c:crosses val="autoZero"/>
        <c:crossBetween val="between"/>
      </c:valAx>
      <c:spPr>
        <a:noFill/>
        <a:ln w="25400">
          <a:noFill/>
        </a:ln>
        <a:effectLst/>
      </c:spPr>
    </c:plotArea>
    <c:plotVisOnly val="1"/>
    <c:dispBlanksAs val="gap"/>
    <c:showDLblsOverMax val="0"/>
  </c:chart>
  <c:spPr>
    <a:noFill/>
    <a:ln>
      <a:noFill/>
    </a:ln>
    <a:effectLst/>
  </c:spPr>
  <c:txPr>
    <a:bodyPr/>
    <a:lstStyle/>
    <a:p>
      <a:pPr>
        <a:defRPr/>
      </a:pPr>
      <a:endParaRPr lang="pt-PT"/>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Sheet0!$B$1</c:f>
              <c:strCache>
                <c:ptCount val="1"/>
                <c:pt idx="0">
                  <c:v>total_junior_jobs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8A7A-4471-9B64-E94BF429E2A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8A7A-4471-9B64-E94BF429E2A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8A7A-4471-9B64-E94BF429E2AA}"/>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pt-PT"/>
              </a:p>
            </c:txPr>
            <c:dLblPos val="ctr"/>
            <c:showLegendKey val="0"/>
            <c:showVal val="1"/>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Sheet0!$A$2:$A$4</c:f>
              <c:strCache>
                <c:ptCount val="3"/>
                <c:pt idx="0">
                  <c:v>USA</c:v>
                </c:pt>
                <c:pt idx="1">
                  <c:v>Canada</c:v>
                </c:pt>
                <c:pt idx="2">
                  <c:v>Africa</c:v>
                </c:pt>
              </c:strCache>
            </c:strRef>
          </c:cat>
          <c:val>
            <c:numRef>
              <c:f>Sheet0!$B$2:$B$4</c:f>
              <c:numCache>
                <c:formatCode>General</c:formatCode>
                <c:ptCount val="3"/>
                <c:pt idx="0">
                  <c:v>323</c:v>
                </c:pt>
                <c:pt idx="1">
                  <c:v>37</c:v>
                </c:pt>
                <c:pt idx="2">
                  <c:v>193</c:v>
                </c:pt>
              </c:numCache>
            </c:numRef>
          </c:val>
          <c:extLst>
            <c:ext xmlns:c16="http://schemas.microsoft.com/office/drawing/2014/chart" uri="{C3380CC4-5D6E-409C-BE32-E72D297353CC}">
              <c16:uniqueId val="{00000006-8A7A-4471-9B64-E94BF429E2AA}"/>
            </c:ext>
          </c:extLst>
        </c:ser>
        <c:dLbls>
          <c:dLblPos val="ctr"/>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pt-PT"/>
        </a:p>
      </c:txPr>
    </c:legend>
    <c:plotVisOnly val="1"/>
    <c:dispBlanksAs val="gap"/>
    <c:showDLblsOverMax val="0"/>
  </c:chart>
  <c:spPr>
    <a:noFill/>
    <a:ln>
      <a:noFill/>
    </a:ln>
    <a:effectLst/>
  </c:spPr>
  <c:txPr>
    <a:bodyPr/>
    <a:lstStyle/>
    <a:p>
      <a:pPr>
        <a:defRPr/>
      </a:pPr>
      <a:endParaRPr lang="pt-PT"/>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lt1"/>
                </a:solidFill>
                <a:latin typeface="+mn-lt"/>
                <a:ea typeface="+mn-ea"/>
                <a:cs typeface="+mn-cs"/>
              </a:defRPr>
            </a:pPr>
            <a:r>
              <a:rPr lang="en-US" sz="1400" dirty="0">
                <a:solidFill>
                  <a:schemeClr val="lt1"/>
                </a:solidFill>
                <a:latin typeface="+mn-lt"/>
                <a:ea typeface="+mn-ea"/>
                <a:cs typeface="+mn-cs"/>
              </a:rPr>
              <a:t>Africa Companies</a:t>
            </a:r>
            <a:endParaRPr lang="pt-PT" sz="1400" dirty="0"/>
          </a:p>
        </c:rich>
      </c:tx>
      <c:overlay val="0"/>
      <c:spPr>
        <a:solidFill>
          <a:schemeClr val="accent4"/>
        </a:solidFill>
        <a:ln w="19050" cap="flat" cmpd="sng" algn="ctr">
          <a:solidFill>
            <a:schemeClr val="lt1"/>
          </a:solidFill>
          <a:prstDash val="solid"/>
          <a:miter lim="800000"/>
        </a:ln>
        <a:effectLst/>
      </c:spPr>
      <c:txPr>
        <a:bodyPr rot="0" spcFirstLastPara="1" vertOverflow="ellipsis" vert="horz" wrap="square" anchor="ctr" anchorCtr="1"/>
        <a:lstStyle/>
        <a:p>
          <a:pPr>
            <a:defRPr sz="2128" b="1" i="0" u="none" strike="noStrike" kern="1200" baseline="0">
              <a:solidFill>
                <a:schemeClr val="lt1"/>
              </a:solidFill>
              <a:latin typeface="+mn-lt"/>
              <a:ea typeface="+mn-ea"/>
              <a:cs typeface="+mn-cs"/>
            </a:defRPr>
          </a:pPr>
          <a:endParaRPr lang="pt-PT"/>
        </a:p>
      </c:txPr>
    </c:title>
    <c:autoTitleDeleted val="0"/>
    <c:plotArea>
      <c:layout/>
      <c:barChart>
        <c:barDir val="col"/>
        <c:grouping val="clustered"/>
        <c:varyColors val="0"/>
        <c:dLbls>
          <c:dLblPos val="outEnd"/>
          <c:showLegendKey val="0"/>
          <c:showVal val="1"/>
          <c:showCatName val="0"/>
          <c:showSerName val="0"/>
          <c:showPercent val="0"/>
          <c:showBubbleSize val="0"/>
        </c:dLbls>
        <c:gapWidth val="100"/>
        <c:overlap val="-24"/>
        <c:axId val="402615775"/>
        <c:axId val="402613375"/>
      </c:barChart>
      <c:catAx>
        <c:axId val="402615775"/>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pt-PT"/>
          </a:p>
        </c:txPr>
        <c:crossAx val="402613375"/>
        <c:crosses val="autoZero"/>
        <c:auto val="1"/>
        <c:lblAlgn val="ctr"/>
        <c:lblOffset val="100"/>
        <c:noMultiLvlLbl val="0"/>
      </c:catAx>
      <c:valAx>
        <c:axId val="402613375"/>
        <c:scaling>
          <c:orientation val="minMax"/>
        </c:scaling>
        <c:delete val="1"/>
        <c:axPos val="l"/>
        <c:numFmt formatCode="General" sourceLinked="1"/>
        <c:majorTickMark val="none"/>
        <c:minorTickMark val="none"/>
        <c:tickLblPos val="nextTo"/>
        <c:crossAx val="402615775"/>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pt-PT"/>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lt1"/>
                </a:solidFill>
                <a:latin typeface="+mn-lt"/>
                <a:ea typeface="+mn-ea"/>
                <a:cs typeface="+mn-cs"/>
              </a:defRPr>
            </a:pPr>
            <a:r>
              <a:rPr lang="en-US" sz="1200" dirty="0">
                <a:solidFill>
                  <a:schemeClr val="lt1"/>
                </a:solidFill>
                <a:latin typeface="+mn-lt"/>
                <a:ea typeface="+mn-ea"/>
                <a:cs typeface="+mn-cs"/>
              </a:rPr>
              <a:t>USA Companies</a:t>
            </a:r>
            <a:endParaRPr lang="pt-PT" sz="1200" dirty="0"/>
          </a:p>
        </c:rich>
      </c:tx>
      <c:overlay val="0"/>
      <c:spPr>
        <a:solidFill>
          <a:schemeClr val="accent4"/>
        </a:solidFill>
        <a:ln w="19050" cap="flat" cmpd="sng" algn="ctr">
          <a:solidFill>
            <a:schemeClr val="lt1"/>
          </a:solidFill>
          <a:prstDash val="solid"/>
          <a:miter lim="800000"/>
        </a:ln>
        <a:effectLst/>
      </c:spPr>
      <c:txPr>
        <a:bodyPr rot="0" spcFirstLastPara="1" vertOverflow="ellipsis" vert="horz" wrap="square" anchor="ctr" anchorCtr="1"/>
        <a:lstStyle/>
        <a:p>
          <a:pPr>
            <a:defRPr sz="1862" b="0" i="0" u="none" strike="noStrike" kern="1200" spc="0" baseline="0">
              <a:solidFill>
                <a:schemeClr val="lt1"/>
              </a:solidFill>
              <a:latin typeface="+mn-lt"/>
              <a:ea typeface="+mn-ea"/>
              <a:cs typeface="+mn-cs"/>
            </a:defRPr>
          </a:pPr>
          <a:endParaRPr lang="pt-PT"/>
        </a:p>
      </c:txPr>
    </c:title>
    <c:autoTitleDeleted val="0"/>
    <c:plotArea>
      <c:layout/>
      <c:barChart>
        <c:barDir val="col"/>
        <c:grouping val="clustered"/>
        <c:varyColors val="0"/>
        <c:ser>
          <c:idx val="0"/>
          <c:order val="0"/>
          <c:tx>
            <c:strRef>
              <c:f>Sheet0!$B$1</c:f>
              <c:strCache>
                <c:ptCount val="1"/>
                <c:pt idx="0">
                  <c:v>total_vagas</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pt-P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Sheet0!$A$2:$A$6</c:f>
              <c:strCache>
                <c:ptCount val="5"/>
                <c:pt idx="0">
                  <c:v>PayPal</c:v>
                </c:pt>
                <c:pt idx="1">
                  <c:v>Insight Global</c:v>
                </c:pt>
                <c:pt idx="2">
                  <c:v>Agility Partners</c:v>
                </c:pt>
                <c:pt idx="3">
                  <c:v>Mediavine</c:v>
                </c:pt>
                <c:pt idx="4">
                  <c:v>The Walt Disney Company</c:v>
                </c:pt>
              </c:strCache>
            </c:strRef>
          </c:cat>
          <c:val>
            <c:numRef>
              <c:f>Sheet0!$B$2:$B$6</c:f>
              <c:numCache>
                <c:formatCode>General</c:formatCode>
                <c:ptCount val="5"/>
                <c:pt idx="0">
                  <c:v>499</c:v>
                </c:pt>
                <c:pt idx="1">
                  <c:v>97</c:v>
                </c:pt>
                <c:pt idx="2">
                  <c:v>69</c:v>
                </c:pt>
                <c:pt idx="3">
                  <c:v>62</c:v>
                </c:pt>
                <c:pt idx="4">
                  <c:v>60</c:v>
                </c:pt>
              </c:numCache>
            </c:numRef>
          </c:val>
          <c:extLst>
            <c:ext xmlns:c16="http://schemas.microsoft.com/office/drawing/2014/chart" uri="{C3380CC4-5D6E-409C-BE32-E72D297353CC}">
              <c16:uniqueId val="{00000000-C96F-4494-A2AA-122BEDF8066B}"/>
            </c:ext>
          </c:extLst>
        </c:ser>
        <c:dLbls>
          <c:dLblPos val="outEnd"/>
          <c:showLegendKey val="0"/>
          <c:showVal val="1"/>
          <c:showCatName val="0"/>
          <c:showSerName val="0"/>
          <c:showPercent val="0"/>
          <c:showBubbleSize val="0"/>
        </c:dLbls>
        <c:gapWidth val="219"/>
        <c:overlap val="-27"/>
        <c:axId val="536225743"/>
        <c:axId val="536226223"/>
      </c:barChart>
      <c:catAx>
        <c:axId val="5362257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pt-PT"/>
          </a:p>
        </c:txPr>
        <c:crossAx val="536226223"/>
        <c:crosses val="autoZero"/>
        <c:auto val="1"/>
        <c:lblAlgn val="ctr"/>
        <c:lblOffset val="100"/>
        <c:noMultiLvlLbl val="0"/>
      </c:catAx>
      <c:valAx>
        <c:axId val="536226223"/>
        <c:scaling>
          <c:orientation val="minMax"/>
        </c:scaling>
        <c:delete val="1"/>
        <c:axPos val="l"/>
        <c:numFmt formatCode="General" sourceLinked="1"/>
        <c:majorTickMark val="none"/>
        <c:minorTickMark val="none"/>
        <c:tickLblPos val="nextTo"/>
        <c:crossAx val="536225743"/>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pt-PT"/>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lt1"/>
                </a:solidFill>
                <a:latin typeface="+mn-lt"/>
                <a:ea typeface="+mn-ea"/>
                <a:cs typeface="+mn-cs"/>
              </a:defRPr>
            </a:pPr>
            <a:r>
              <a:rPr lang="pt-PT" sz="1200" dirty="0">
                <a:solidFill>
                  <a:schemeClr val="lt1"/>
                </a:solidFill>
                <a:latin typeface="+mn-lt"/>
                <a:ea typeface="+mn-ea"/>
                <a:cs typeface="+mn-cs"/>
              </a:rPr>
              <a:t>Africa</a:t>
            </a:r>
            <a:r>
              <a:rPr lang="pt-PT" sz="1200" baseline="0" dirty="0">
                <a:solidFill>
                  <a:schemeClr val="lt1"/>
                </a:solidFill>
                <a:latin typeface="+mn-lt"/>
                <a:ea typeface="+mn-ea"/>
                <a:cs typeface="+mn-cs"/>
              </a:rPr>
              <a:t> Companies</a:t>
            </a:r>
            <a:endParaRPr lang="pt-PT" sz="1200" dirty="0"/>
          </a:p>
        </c:rich>
      </c:tx>
      <c:layout>
        <c:manualLayout>
          <c:xMode val="edge"/>
          <c:yMode val="edge"/>
          <c:x val="0.33479672482553874"/>
          <c:y val="1.1371712651296243E-2"/>
        </c:manualLayout>
      </c:layout>
      <c:overlay val="0"/>
      <c:spPr>
        <a:solidFill>
          <a:schemeClr val="accent4"/>
        </a:solidFill>
        <a:ln w="19050" cap="flat" cmpd="sng" algn="ctr">
          <a:solidFill>
            <a:schemeClr val="lt1"/>
          </a:solidFill>
          <a:prstDash val="solid"/>
          <a:miter lim="800000"/>
        </a:ln>
        <a:effectLst/>
      </c:spPr>
      <c:txPr>
        <a:bodyPr rot="0" spcFirstLastPara="1" vertOverflow="ellipsis" vert="horz" wrap="square" anchor="ctr" anchorCtr="1"/>
        <a:lstStyle/>
        <a:p>
          <a:pPr>
            <a:defRPr sz="1862" b="0" i="0" u="none" strike="noStrike" kern="1200" spc="0" baseline="0">
              <a:solidFill>
                <a:schemeClr val="lt1"/>
              </a:solidFill>
              <a:latin typeface="+mn-lt"/>
              <a:ea typeface="+mn-ea"/>
              <a:cs typeface="+mn-cs"/>
            </a:defRPr>
          </a:pPr>
          <a:endParaRPr lang="pt-PT"/>
        </a:p>
      </c:txPr>
    </c:title>
    <c:autoTitleDeleted val="0"/>
    <c:plotArea>
      <c:layout>
        <c:manualLayout>
          <c:layoutTarget val="inner"/>
          <c:xMode val="edge"/>
          <c:yMode val="edge"/>
          <c:x val="7.6469816272965882E-2"/>
          <c:y val="0.16245370370370371"/>
          <c:w val="0.89019685039370078"/>
          <c:h val="0.72088764946048411"/>
        </c:manualLayout>
      </c:layout>
      <c:barChart>
        <c:barDir val="col"/>
        <c:grouping val="clustered"/>
        <c:varyColors val="0"/>
        <c:ser>
          <c:idx val="0"/>
          <c:order val="0"/>
          <c:tx>
            <c:strRef>
              <c:f>Planilha1!$B$1</c:f>
              <c:strCache>
                <c:ptCount val="1"/>
                <c:pt idx="0">
                  <c:v>total_vagas</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pt-PT"/>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Planilha1!$A$2:$A$6</c:f>
              <c:strCache>
                <c:ptCount val="5"/>
                <c:pt idx="0">
                  <c:v>Turing.com</c:v>
                </c:pt>
                <c:pt idx="1">
                  <c:v>Progressive Edge</c:v>
                </c:pt>
                <c:pt idx="2">
                  <c:v>Experian</c:v>
                </c:pt>
                <c:pt idx="3">
                  <c:v>Crossover</c:v>
                </c:pt>
                <c:pt idx="4">
                  <c:v>FNB South Africa</c:v>
                </c:pt>
              </c:strCache>
            </c:strRef>
          </c:cat>
          <c:val>
            <c:numRef>
              <c:f>Planilha1!$B$2:$B$6</c:f>
              <c:numCache>
                <c:formatCode>General</c:formatCode>
                <c:ptCount val="5"/>
                <c:pt idx="0">
                  <c:v>211</c:v>
                </c:pt>
                <c:pt idx="1">
                  <c:v>146</c:v>
                </c:pt>
                <c:pt idx="2">
                  <c:v>114</c:v>
                </c:pt>
                <c:pt idx="3">
                  <c:v>114</c:v>
                </c:pt>
                <c:pt idx="4">
                  <c:v>76</c:v>
                </c:pt>
              </c:numCache>
            </c:numRef>
          </c:val>
          <c:extLst>
            <c:ext xmlns:c16="http://schemas.microsoft.com/office/drawing/2014/chart" uri="{C3380CC4-5D6E-409C-BE32-E72D297353CC}">
              <c16:uniqueId val="{00000000-BCAE-46F9-9BE2-2F669CEE6193}"/>
            </c:ext>
          </c:extLst>
        </c:ser>
        <c:dLbls>
          <c:dLblPos val="outEnd"/>
          <c:showLegendKey val="0"/>
          <c:showVal val="1"/>
          <c:showCatName val="0"/>
          <c:showSerName val="0"/>
          <c:showPercent val="0"/>
          <c:showBubbleSize val="0"/>
        </c:dLbls>
        <c:gapWidth val="219"/>
        <c:overlap val="-27"/>
        <c:axId val="393232303"/>
        <c:axId val="393255343"/>
      </c:barChart>
      <c:catAx>
        <c:axId val="39323230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pt-PT"/>
          </a:p>
        </c:txPr>
        <c:crossAx val="393255343"/>
        <c:crosses val="autoZero"/>
        <c:auto val="1"/>
        <c:lblAlgn val="ctr"/>
        <c:lblOffset val="100"/>
        <c:noMultiLvlLbl val="0"/>
      </c:catAx>
      <c:valAx>
        <c:axId val="393255343"/>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pt-PT"/>
          </a:p>
        </c:txPr>
        <c:crossAx val="393232303"/>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pt-PT"/>
    </a:p>
  </c:txPr>
  <c:externalData r:id="rId3">
    <c:autoUpdate val="0"/>
  </c:externalData>
</c:chartSpace>
</file>

<file path=ppt/charts/colors1.xml><?xml version="1.0" encoding="utf-8"?>
<cs:colorStyle xmlns:cs="http://schemas.microsoft.com/office/drawing/2012/chartStyle" xmlns:a="http://schemas.openxmlformats.org/drawingml/2006/main" meth="withinLinear" id="18">
  <a:schemeClr val="accent5"/>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withinLinearReversed" id="21">
  <a:schemeClr val="accent1"/>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2.jpg>
</file>

<file path=ppt/media/image3.jpg>
</file>

<file path=ppt/media/image4.jpg>
</file>

<file path=ppt/media/image5.jpg>
</file>

<file path=ppt/media/image6.jp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1C466A-BEE1-465C-8B45-A5956C557BA0}" type="datetimeFigureOut">
              <a:rPr lang="en-US" smtClean="0"/>
              <a:t>4/18/2023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D1E45D-C88A-4E28-88AF-6B7BE2B1A120}" type="slidenum">
              <a:rPr lang="en-US" smtClean="0"/>
              <a:t>‹nº›</a:t>
            </a:fld>
            <a:endParaRPr lang="en-US"/>
          </a:p>
        </p:txBody>
      </p:sp>
    </p:spTree>
    <p:extLst>
      <p:ext uri="{BB962C8B-B14F-4D97-AF65-F5344CB8AC3E}">
        <p14:creationId xmlns:p14="http://schemas.microsoft.com/office/powerpoint/2010/main" val="3287552247"/>
      </p:ext>
    </p:extLst>
  </p:cSld>
  <p:clrMap bg1="lt1" tx1="dk1" bg2="lt2" tx2="dk2" accent1="accent1" accent2="accent2" accent3="accent3" accent4="accent4" accent5="accent5" accent6="accent6" hlink="hlink" folHlink="folHlink"/>
  <p:notesStyle>
    <a:lvl1pPr marL="0" algn="l" defTabSz="609539" rtl="0" eaLnBrk="1" latinLnBrk="0" hangingPunct="1">
      <a:defRPr sz="800" kern="1200">
        <a:solidFill>
          <a:schemeClr val="tx1"/>
        </a:solidFill>
        <a:latin typeface="+mn-lt"/>
        <a:ea typeface="+mn-ea"/>
        <a:cs typeface="+mn-cs"/>
      </a:defRPr>
    </a:lvl1pPr>
    <a:lvl2pPr marL="304770" algn="l" defTabSz="609539" rtl="0" eaLnBrk="1" latinLnBrk="0" hangingPunct="1">
      <a:defRPr sz="800" kern="1200">
        <a:solidFill>
          <a:schemeClr val="tx1"/>
        </a:solidFill>
        <a:latin typeface="+mn-lt"/>
        <a:ea typeface="+mn-ea"/>
        <a:cs typeface="+mn-cs"/>
      </a:defRPr>
    </a:lvl2pPr>
    <a:lvl3pPr marL="609539" algn="l" defTabSz="609539" rtl="0" eaLnBrk="1" latinLnBrk="0" hangingPunct="1">
      <a:defRPr sz="800" kern="1200">
        <a:solidFill>
          <a:schemeClr val="tx1"/>
        </a:solidFill>
        <a:latin typeface="+mn-lt"/>
        <a:ea typeface="+mn-ea"/>
        <a:cs typeface="+mn-cs"/>
      </a:defRPr>
    </a:lvl3pPr>
    <a:lvl4pPr marL="914309" algn="l" defTabSz="609539" rtl="0" eaLnBrk="1" latinLnBrk="0" hangingPunct="1">
      <a:defRPr sz="800" kern="1200">
        <a:solidFill>
          <a:schemeClr val="tx1"/>
        </a:solidFill>
        <a:latin typeface="+mn-lt"/>
        <a:ea typeface="+mn-ea"/>
        <a:cs typeface="+mn-cs"/>
      </a:defRPr>
    </a:lvl4pPr>
    <a:lvl5pPr marL="1219078" algn="l" defTabSz="609539" rtl="0" eaLnBrk="1" latinLnBrk="0" hangingPunct="1">
      <a:defRPr sz="800" kern="1200">
        <a:solidFill>
          <a:schemeClr val="tx1"/>
        </a:solidFill>
        <a:latin typeface="+mn-lt"/>
        <a:ea typeface="+mn-ea"/>
        <a:cs typeface="+mn-cs"/>
      </a:defRPr>
    </a:lvl5pPr>
    <a:lvl6pPr marL="1523848" algn="l" defTabSz="609539" rtl="0" eaLnBrk="1" latinLnBrk="0" hangingPunct="1">
      <a:defRPr sz="800" kern="1200">
        <a:solidFill>
          <a:schemeClr val="tx1"/>
        </a:solidFill>
        <a:latin typeface="+mn-lt"/>
        <a:ea typeface="+mn-ea"/>
        <a:cs typeface="+mn-cs"/>
      </a:defRPr>
    </a:lvl6pPr>
    <a:lvl7pPr marL="1828617" algn="l" defTabSz="609539" rtl="0" eaLnBrk="1" latinLnBrk="0" hangingPunct="1">
      <a:defRPr sz="800" kern="1200">
        <a:solidFill>
          <a:schemeClr val="tx1"/>
        </a:solidFill>
        <a:latin typeface="+mn-lt"/>
        <a:ea typeface="+mn-ea"/>
        <a:cs typeface="+mn-cs"/>
      </a:defRPr>
    </a:lvl7pPr>
    <a:lvl8pPr marL="2133387" algn="l" defTabSz="609539" rtl="0" eaLnBrk="1" latinLnBrk="0" hangingPunct="1">
      <a:defRPr sz="800" kern="1200">
        <a:solidFill>
          <a:schemeClr val="tx1"/>
        </a:solidFill>
        <a:latin typeface="+mn-lt"/>
        <a:ea typeface="+mn-ea"/>
        <a:cs typeface="+mn-cs"/>
      </a:defRPr>
    </a:lvl8pPr>
    <a:lvl9pPr marL="2438156" algn="l" defTabSz="609539" rtl="0" eaLnBrk="1" latinLnBrk="0" hangingPunct="1">
      <a:defRPr sz="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552BF807-55DD-429A-905F-03B3427F111F}" type="slidenum">
              <a:rPr lang="ko-KR" altLang="en-US" smtClean="0"/>
              <a:t>4</a:t>
            </a:fld>
            <a:endParaRPr lang="ko-KR" altLang="en-US"/>
          </a:p>
        </p:txBody>
      </p:sp>
    </p:spTree>
    <p:extLst>
      <p:ext uri="{BB962C8B-B14F-4D97-AF65-F5344CB8AC3E}">
        <p14:creationId xmlns:p14="http://schemas.microsoft.com/office/powerpoint/2010/main" val="16928133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552BF807-55DD-429A-905F-03B3427F111F}" type="slidenum">
              <a:rPr lang="ko-KR" altLang="en-US" smtClean="0"/>
              <a:t>7</a:t>
            </a:fld>
            <a:endParaRPr lang="ko-KR" altLang="en-US"/>
          </a:p>
        </p:txBody>
      </p:sp>
    </p:spTree>
    <p:extLst>
      <p:ext uri="{BB962C8B-B14F-4D97-AF65-F5344CB8AC3E}">
        <p14:creationId xmlns:p14="http://schemas.microsoft.com/office/powerpoint/2010/main" val="42272961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552BF807-55DD-429A-905F-03B3427F111F}" type="slidenum">
              <a:rPr lang="ko-KR" altLang="en-US" smtClean="0"/>
              <a:t>10</a:t>
            </a:fld>
            <a:endParaRPr lang="ko-KR" altLang="en-US"/>
          </a:p>
        </p:txBody>
      </p:sp>
    </p:spTree>
    <p:extLst>
      <p:ext uri="{BB962C8B-B14F-4D97-AF65-F5344CB8AC3E}">
        <p14:creationId xmlns:p14="http://schemas.microsoft.com/office/powerpoint/2010/main" val="3352223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601556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07254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tyle slide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3247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287255"/>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6504010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24_Images &amp; Contents Layout">
    <p:spTree>
      <p:nvGrpSpPr>
        <p:cNvPr id="1" name=""/>
        <p:cNvGrpSpPr/>
        <p:nvPr/>
      </p:nvGrpSpPr>
      <p:grpSpPr>
        <a:xfrm>
          <a:off x="0" y="0"/>
          <a:ext cx="0" cy="0"/>
          <a:chOff x="0" y="0"/>
          <a:chExt cx="0" cy="0"/>
        </a:xfrm>
      </p:grpSpPr>
      <p:sp>
        <p:nvSpPr>
          <p:cNvPr id="20" name="Picture Placeholder 8"/>
          <p:cNvSpPr>
            <a:spLocks noGrp="1"/>
          </p:cNvSpPr>
          <p:nvPr>
            <p:ph type="pic" sz="quarter" idx="12" hasCustomPrompt="1"/>
          </p:nvPr>
        </p:nvSpPr>
        <p:spPr>
          <a:xfrm>
            <a:off x="6143114" y="609600"/>
            <a:ext cx="2592156" cy="2520798"/>
          </a:xfrm>
          <a:prstGeom prst="rect">
            <a:avLst/>
          </a:prstGeom>
          <a:solidFill>
            <a:schemeClr val="bg1">
              <a:lumMod val="95000"/>
            </a:schemeClr>
          </a:solidFill>
        </p:spPr>
        <p:txBody>
          <a:bodyPr tIns="144000" anchor="ctr"/>
          <a:lstStyle>
            <a:lvl1pPr marL="0" indent="0" algn="ctr">
              <a:buNone/>
              <a:defRPr sz="1200">
                <a:latin typeface="+mn-lt"/>
                <a:cs typeface="Arial" pitchFamily="34" charset="0"/>
              </a:defRPr>
            </a:lvl1pPr>
          </a:lstStyle>
          <a:p>
            <a:r>
              <a:rPr lang="en-US" altLang="ko-KR" dirty="0"/>
              <a:t>Insert Your Image</a:t>
            </a:r>
            <a:endParaRPr lang="ko-KR" altLang="en-US" dirty="0"/>
          </a:p>
        </p:txBody>
      </p:sp>
      <p:sp>
        <p:nvSpPr>
          <p:cNvPr id="21" name="Picture Placeholder 8"/>
          <p:cNvSpPr>
            <a:spLocks noGrp="1"/>
          </p:cNvSpPr>
          <p:nvPr>
            <p:ph type="pic" sz="quarter" idx="13" hasCustomPrompt="1"/>
          </p:nvPr>
        </p:nvSpPr>
        <p:spPr>
          <a:xfrm>
            <a:off x="684887" y="3207932"/>
            <a:ext cx="5364000" cy="3145645"/>
          </a:xfrm>
          <a:prstGeom prst="rect">
            <a:avLst/>
          </a:prstGeom>
          <a:solidFill>
            <a:schemeClr val="bg1">
              <a:lumMod val="95000"/>
            </a:schemeClr>
          </a:solidFill>
        </p:spPr>
        <p:txBody>
          <a:bodyPr tIns="144000" anchor="ctr"/>
          <a:lstStyle>
            <a:lvl1pPr marL="0" indent="0" algn="ctr">
              <a:buNone/>
              <a:defRPr sz="1200">
                <a:latin typeface="+mn-lt"/>
                <a:cs typeface="Arial" pitchFamily="34" charset="0"/>
              </a:defRPr>
            </a:lvl1pPr>
          </a:lstStyle>
          <a:p>
            <a:r>
              <a:rPr lang="en-US" altLang="ko-KR" dirty="0"/>
              <a:t>Insert Your Image</a:t>
            </a:r>
            <a:endParaRPr lang="ko-KR" altLang="en-US" dirty="0"/>
          </a:p>
        </p:txBody>
      </p:sp>
      <p:sp>
        <p:nvSpPr>
          <p:cNvPr id="23" name="Picture Placeholder 8"/>
          <p:cNvSpPr>
            <a:spLocks noGrp="1"/>
          </p:cNvSpPr>
          <p:nvPr>
            <p:ph type="pic" sz="quarter" idx="14" hasCustomPrompt="1"/>
          </p:nvPr>
        </p:nvSpPr>
        <p:spPr>
          <a:xfrm>
            <a:off x="8870136" y="609600"/>
            <a:ext cx="2592156" cy="2520798"/>
          </a:xfrm>
          <a:prstGeom prst="rect">
            <a:avLst/>
          </a:prstGeom>
          <a:solidFill>
            <a:schemeClr val="bg1">
              <a:lumMod val="95000"/>
            </a:schemeClr>
          </a:solidFill>
        </p:spPr>
        <p:txBody>
          <a:bodyPr tIns="144000" anchor="ctr"/>
          <a:lstStyle>
            <a:lvl1pPr marL="0" indent="0" algn="ctr">
              <a:buNone/>
              <a:defRPr sz="1200">
                <a:latin typeface="+mn-lt"/>
                <a:cs typeface="Arial" pitchFamily="34" charset="0"/>
              </a:defRPr>
            </a:lvl1pPr>
          </a:lstStyle>
          <a:p>
            <a:r>
              <a:rPr lang="en-US" altLang="ko-KR" dirty="0"/>
              <a:t>Insert Your Image</a:t>
            </a:r>
            <a:endParaRPr lang="ko-KR" altLang="en-US" dirty="0"/>
          </a:p>
        </p:txBody>
      </p:sp>
    </p:spTree>
    <p:extLst>
      <p:ext uri="{BB962C8B-B14F-4D97-AF65-F5344CB8AC3E}">
        <p14:creationId xmlns:p14="http://schemas.microsoft.com/office/powerpoint/2010/main" val="243551078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3_image slide layout">
    <p:spTree>
      <p:nvGrpSpPr>
        <p:cNvPr id="1" name=""/>
        <p:cNvGrpSpPr/>
        <p:nvPr/>
      </p:nvGrpSpPr>
      <p:grpSpPr>
        <a:xfrm>
          <a:off x="0" y="0"/>
          <a:ext cx="0" cy="0"/>
          <a:chOff x="0" y="0"/>
          <a:chExt cx="0" cy="0"/>
        </a:xfrm>
      </p:grpSpPr>
      <p:sp>
        <p:nvSpPr>
          <p:cNvPr id="37" name="그림 개체 틀 2">
            <a:extLst>
              <a:ext uri="{FF2B5EF4-FFF2-40B4-BE49-F238E27FC236}">
                <a16:creationId xmlns:a16="http://schemas.microsoft.com/office/drawing/2014/main" id="{FB18C16F-B5CD-49A5-9132-508D237A8037}"/>
              </a:ext>
            </a:extLst>
          </p:cNvPr>
          <p:cNvSpPr>
            <a:spLocks noGrp="1"/>
          </p:cNvSpPr>
          <p:nvPr>
            <p:ph type="pic" sz="quarter" idx="11" hasCustomPrompt="1"/>
          </p:nvPr>
        </p:nvSpPr>
        <p:spPr>
          <a:xfrm>
            <a:off x="0" y="0"/>
            <a:ext cx="12192000" cy="6858000"/>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1373008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48_Images &amp; Contents Layout">
    <p:spTree>
      <p:nvGrpSpPr>
        <p:cNvPr id="1" name=""/>
        <p:cNvGrpSpPr/>
        <p:nvPr/>
      </p:nvGrpSpPr>
      <p:grpSpPr>
        <a:xfrm>
          <a:off x="0" y="0"/>
          <a:ext cx="0" cy="0"/>
          <a:chOff x="0" y="0"/>
          <a:chExt cx="0" cy="0"/>
        </a:xfrm>
      </p:grpSpPr>
      <p:sp>
        <p:nvSpPr>
          <p:cNvPr id="8" name="직사각형 7">
            <a:extLst>
              <a:ext uri="{FF2B5EF4-FFF2-40B4-BE49-F238E27FC236}">
                <a16:creationId xmlns:a16="http://schemas.microsoft.com/office/drawing/2014/main" id="{31D701F7-6536-4EA0-BC87-9BB13963D926}"/>
              </a:ext>
            </a:extLst>
          </p:cNvPr>
          <p:cNvSpPr/>
          <p:nvPr userDrawn="1"/>
        </p:nvSpPr>
        <p:spPr>
          <a:xfrm>
            <a:off x="1" y="2362200"/>
            <a:ext cx="12191999" cy="2133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Picture Placeholder 4">
            <a:extLst>
              <a:ext uri="{FF2B5EF4-FFF2-40B4-BE49-F238E27FC236}">
                <a16:creationId xmlns:a16="http://schemas.microsoft.com/office/drawing/2014/main" id="{60BB1D46-BAD4-4238-B821-E5C51676C584}"/>
              </a:ext>
            </a:extLst>
          </p:cNvPr>
          <p:cNvSpPr>
            <a:spLocks noGrp="1"/>
          </p:cNvSpPr>
          <p:nvPr>
            <p:ph type="pic" sz="quarter" idx="65" hasCustomPrompt="1"/>
          </p:nvPr>
        </p:nvSpPr>
        <p:spPr>
          <a:xfrm>
            <a:off x="5534030" y="3"/>
            <a:ext cx="6657973" cy="6857999"/>
          </a:xfrm>
          <a:custGeom>
            <a:avLst/>
            <a:gdLst>
              <a:gd name="connsiteX0" fmla="*/ 3543299 w 9986960"/>
              <a:gd name="connsiteY0" fmla="*/ 0 h 10286999"/>
              <a:gd name="connsiteX1" fmla="*/ 9986960 w 9986960"/>
              <a:gd name="connsiteY1" fmla="*/ 0 h 10286999"/>
              <a:gd name="connsiteX2" fmla="*/ 9986960 w 9986960"/>
              <a:gd name="connsiteY2" fmla="*/ 1526 h 10286999"/>
              <a:gd name="connsiteX3" fmla="*/ 6444712 w 9986960"/>
              <a:gd name="connsiteY3" fmla="*/ 5157796 h 10286999"/>
              <a:gd name="connsiteX4" fmla="*/ 9986958 w 9986960"/>
              <a:gd name="connsiteY4" fmla="*/ 10285473 h 10286999"/>
              <a:gd name="connsiteX5" fmla="*/ 9986958 w 9986960"/>
              <a:gd name="connsiteY5" fmla="*/ 10286999 h 10286999"/>
              <a:gd name="connsiteX6" fmla="*/ 3543297 w 9986960"/>
              <a:gd name="connsiteY6" fmla="*/ 10286999 h 10286999"/>
              <a:gd name="connsiteX7" fmla="*/ 0 w 9986960"/>
              <a:gd name="connsiteY7" fmla="*/ 5157799 h 10286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86960" h="10286999">
                <a:moveTo>
                  <a:pt x="3543299" y="0"/>
                </a:moveTo>
                <a:lnTo>
                  <a:pt x="9986960" y="0"/>
                </a:lnTo>
                <a:lnTo>
                  <a:pt x="9986960" y="1526"/>
                </a:lnTo>
                <a:lnTo>
                  <a:pt x="6444712" y="5157796"/>
                </a:lnTo>
                <a:lnTo>
                  <a:pt x="9986958" y="10285473"/>
                </a:lnTo>
                <a:lnTo>
                  <a:pt x="9986958" y="10286999"/>
                </a:lnTo>
                <a:lnTo>
                  <a:pt x="3543297" y="10286999"/>
                </a:lnTo>
                <a:lnTo>
                  <a:pt x="0" y="5157799"/>
                </a:lnTo>
                <a:close/>
              </a:path>
            </a:pathLst>
          </a:custGeom>
          <a:solidFill>
            <a:schemeClr val="bg1">
              <a:lumMod val="95000"/>
            </a:schemeClr>
          </a:solidFill>
          <a:ln w="25400">
            <a:noFill/>
          </a:ln>
          <a:effectLst/>
        </p:spPr>
        <p:txBody>
          <a:bodyPr wrap="square" anchor="ctr">
            <a:noAutofit/>
          </a:bodyP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285611227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32669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5178107"/>
      </p:ext>
    </p:extLst>
  </p:cSld>
  <p:clrMap bg1="lt1" tx1="dk1" bg2="lt2" tx2="dk2" accent1="accent1" accent2="accent2" accent3="accent3" accent4="accent4" accent5="accent5" accent6="accent6" hlink="hlink" folHlink="folHlink"/>
  <p:sldLayoutIdLst>
    <p:sldLayoutId id="2147483685" r:id="rId1"/>
    <p:sldLayoutId id="2147483775" r:id="rId2"/>
    <p:sldLayoutId id="2147483776" r:id="rId3"/>
    <p:sldLayoutId id="2147483778" r:id="rId4"/>
    <p:sldLayoutId id="2147483779" r:id="rId5"/>
    <p:sldLayoutId id="2147483780" r:id="rId6"/>
    <p:sldLayoutId id="2147483785" r:id="rId7"/>
    <p:sldLayoutId id="2147483790" r:id="rId8"/>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chart" Target="../charts/chart7.xml"/><Relationship Id="rId1" Type="http://schemas.openxmlformats.org/officeDocument/2006/relationships/slideLayout" Target="../slideLayouts/slideLayout4.xml"/><Relationship Id="rId5" Type="http://schemas.openxmlformats.org/officeDocument/2006/relationships/chart" Target="../charts/chart10.xml"/><Relationship Id="rId4" Type="http://schemas.openxmlformats.org/officeDocument/2006/relationships/chart" Target="../charts/char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66306B37-C93A-4526-AD5F-E0A1A6CDA692}"/>
              </a:ext>
            </a:extLst>
          </p:cNvPr>
          <p:cNvSpPr/>
          <p:nvPr/>
        </p:nvSpPr>
        <p:spPr>
          <a:xfrm>
            <a:off x="4641516" y="3976528"/>
            <a:ext cx="7550484" cy="1651347"/>
          </a:xfrm>
          <a:prstGeom prst="rect">
            <a:avLst/>
          </a:prstGeom>
          <a:solidFill>
            <a:schemeClr val="tx1">
              <a:lumMod val="85000"/>
              <a:lumOff val="15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21" name="TextBox 20">
            <a:extLst>
              <a:ext uri="{FF2B5EF4-FFF2-40B4-BE49-F238E27FC236}">
                <a16:creationId xmlns:a16="http://schemas.microsoft.com/office/drawing/2014/main" id="{C175CE59-E647-49F9-B0BD-75DBB9DBC60B}"/>
              </a:ext>
            </a:extLst>
          </p:cNvPr>
          <p:cNvSpPr txBox="1"/>
          <p:nvPr/>
        </p:nvSpPr>
        <p:spPr>
          <a:xfrm>
            <a:off x="5018603" y="4250454"/>
            <a:ext cx="7173249" cy="677108"/>
          </a:xfrm>
          <a:prstGeom prst="rect">
            <a:avLst/>
          </a:prstGeom>
          <a:noFill/>
        </p:spPr>
        <p:txBody>
          <a:bodyPr wrap="square" rtlCol="0" anchor="ctr">
            <a:spAutoFit/>
          </a:bodyPr>
          <a:lstStyle/>
          <a:p>
            <a:pPr algn="l" fontAlgn="base"/>
            <a:r>
              <a:rPr lang="pt-PT" sz="3800" b="1" i="0" dirty="0">
                <a:solidFill>
                  <a:schemeClr val="bg1"/>
                </a:solidFill>
                <a:effectLst/>
                <a:latin typeface="zeitung"/>
              </a:rPr>
              <a:t>LinkedIn Data Analyst jobs listings</a:t>
            </a:r>
          </a:p>
        </p:txBody>
      </p:sp>
      <p:sp>
        <p:nvSpPr>
          <p:cNvPr id="22" name="TextBox 21">
            <a:extLst>
              <a:ext uri="{FF2B5EF4-FFF2-40B4-BE49-F238E27FC236}">
                <a16:creationId xmlns:a16="http://schemas.microsoft.com/office/drawing/2014/main" id="{6C304738-C1FC-4B90-AF02-2FEA185A20FD}"/>
              </a:ext>
            </a:extLst>
          </p:cNvPr>
          <p:cNvSpPr txBox="1"/>
          <p:nvPr/>
        </p:nvSpPr>
        <p:spPr>
          <a:xfrm>
            <a:off x="5018534" y="4953421"/>
            <a:ext cx="7173162" cy="379656"/>
          </a:xfrm>
          <a:prstGeom prst="rect">
            <a:avLst/>
          </a:prstGeom>
          <a:noFill/>
        </p:spPr>
        <p:txBody>
          <a:bodyPr wrap="square" rtlCol="0" anchor="ctr">
            <a:spAutoFit/>
          </a:bodyPr>
          <a:lstStyle/>
          <a:p>
            <a:r>
              <a:rPr lang="en-US" altLang="ko-KR" sz="1867" dirty="0">
                <a:solidFill>
                  <a:schemeClr val="bg1"/>
                </a:solidFill>
                <a:cs typeface="Arial" pitchFamily="34" charset="0"/>
              </a:rPr>
              <a:t>5dataglowup Challenge</a:t>
            </a:r>
            <a:endParaRPr lang="ko-KR" altLang="en-US" sz="1867" dirty="0">
              <a:solidFill>
                <a:schemeClr val="bg1"/>
              </a:solidFill>
              <a:cs typeface="Arial" pitchFamily="34" charset="0"/>
            </a:endParaRPr>
          </a:p>
        </p:txBody>
      </p:sp>
    </p:spTree>
    <p:extLst>
      <p:ext uri="{BB962C8B-B14F-4D97-AF65-F5344CB8AC3E}">
        <p14:creationId xmlns:p14="http://schemas.microsoft.com/office/powerpoint/2010/main" val="23902103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21">
            <a:extLst>
              <a:ext uri="{FF2B5EF4-FFF2-40B4-BE49-F238E27FC236}">
                <a16:creationId xmlns:a16="http://schemas.microsoft.com/office/drawing/2014/main" id="{005B2CF1-D420-4BFF-ACBE-58B1F23675AD}"/>
              </a:ext>
            </a:extLst>
          </p:cNvPr>
          <p:cNvSpPr/>
          <p:nvPr/>
        </p:nvSpPr>
        <p:spPr>
          <a:xfrm>
            <a:off x="332549" y="321934"/>
            <a:ext cx="5364000" cy="133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2" name="TextBox 21"/>
          <p:cNvSpPr txBox="1"/>
          <p:nvPr/>
        </p:nvSpPr>
        <p:spPr>
          <a:xfrm>
            <a:off x="6448690" y="3299426"/>
            <a:ext cx="4842892" cy="543675"/>
          </a:xfrm>
          <a:prstGeom prst="rect">
            <a:avLst/>
          </a:prstGeom>
          <a:noFill/>
        </p:spPr>
        <p:txBody>
          <a:bodyPr wrap="square" rtlCol="0" anchor="ctr">
            <a:spAutoFit/>
          </a:bodyPr>
          <a:lstStyle/>
          <a:p>
            <a:pPr algn="r"/>
            <a:r>
              <a:rPr lang="en-US" altLang="ko-KR" sz="2933" b="1" dirty="0" err="1">
                <a:solidFill>
                  <a:schemeClr val="bg1"/>
                </a:solidFill>
                <a:cs typeface="Arial" pitchFamily="34" charset="0"/>
              </a:rPr>
              <a:t>rtfolio</a:t>
            </a:r>
            <a:r>
              <a:rPr lang="en-US" altLang="ko-KR" sz="2933" b="1" dirty="0">
                <a:solidFill>
                  <a:schemeClr val="bg1"/>
                </a:solidFill>
                <a:cs typeface="Arial" pitchFamily="34" charset="0"/>
              </a:rPr>
              <a:t> Designed</a:t>
            </a:r>
            <a:endParaRPr lang="ko-KR" altLang="en-US" sz="2800" b="1" dirty="0">
              <a:solidFill>
                <a:schemeClr val="bg1"/>
              </a:solidFill>
              <a:latin typeface="Arial" pitchFamily="34" charset="0"/>
              <a:cs typeface="Arial" pitchFamily="34" charset="0"/>
            </a:endParaRPr>
          </a:p>
        </p:txBody>
      </p:sp>
      <p:sp>
        <p:nvSpPr>
          <p:cNvPr id="13" name="TextBox 12">
            <a:extLst>
              <a:ext uri="{FF2B5EF4-FFF2-40B4-BE49-F238E27FC236}">
                <a16:creationId xmlns:a16="http://schemas.microsoft.com/office/drawing/2014/main" id="{797183F4-4D9A-406C-A0A5-F74D3E80E02F}"/>
              </a:ext>
            </a:extLst>
          </p:cNvPr>
          <p:cNvSpPr txBox="1"/>
          <p:nvPr/>
        </p:nvSpPr>
        <p:spPr>
          <a:xfrm>
            <a:off x="567103" y="557047"/>
            <a:ext cx="4751360" cy="861774"/>
          </a:xfrm>
          <a:prstGeom prst="rect">
            <a:avLst/>
          </a:prstGeom>
          <a:noFill/>
        </p:spPr>
        <p:txBody>
          <a:bodyPr wrap="square" lIns="72000" tIns="0" rIns="36000" bIns="0" rtlCol="0">
            <a:spAutoFit/>
          </a:bodyPr>
          <a:lstStyle/>
          <a:p>
            <a:pPr algn="r"/>
            <a:r>
              <a:rPr lang="pt-PT" altLang="ko-KR" sz="2800" b="1" dirty="0">
                <a:solidFill>
                  <a:schemeClr val="bg1"/>
                </a:solidFill>
                <a:latin typeface="+mj-lt"/>
                <a:cs typeface="Arial" pitchFamily="34" charset="0"/>
              </a:rPr>
              <a:t>ABOUT TECHNOLOGY IN USA</a:t>
            </a:r>
            <a:endParaRPr lang="ko-KR" altLang="en-US" sz="2800" b="1" dirty="0">
              <a:solidFill>
                <a:schemeClr val="bg1"/>
              </a:solidFill>
              <a:latin typeface="+mj-lt"/>
              <a:cs typeface="Arial" pitchFamily="34" charset="0"/>
            </a:endParaRPr>
          </a:p>
        </p:txBody>
      </p:sp>
      <p:pic>
        <p:nvPicPr>
          <p:cNvPr id="4" name="Espaço Reservado para Imagem 3">
            <a:extLst>
              <a:ext uri="{FF2B5EF4-FFF2-40B4-BE49-F238E27FC236}">
                <a16:creationId xmlns:a16="http://schemas.microsoft.com/office/drawing/2014/main" id="{113351FE-8D7C-58EB-95FA-3C5E04992749}"/>
              </a:ext>
            </a:extLst>
          </p:cNvPr>
          <p:cNvPicPr>
            <a:picLocks noGrp="1" noChangeAspect="1"/>
          </p:cNvPicPr>
          <p:nvPr>
            <p:ph type="pic" sz="quarter" idx="13"/>
          </p:nvPr>
        </p:nvPicPr>
        <p:blipFill>
          <a:blip r:embed="rId3" cstate="print">
            <a:extLst>
              <a:ext uri="{28A0092B-C50C-407E-A947-70E740481C1C}">
                <a14:useLocalDpi xmlns:a14="http://schemas.microsoft.com/office/drawing/2010/main" val="0"/>
              </a:ext>
            </a:extLst>
          </a:blip>
          <a:srcRect t="5973" b="5973"/>
          <a:stretch/>
        </p:blipFill>
        <p:spPr>
          <a:xfrm>
            <a:off x="332549" y="1692704"/>
            <a:ext cx="5364000" cy="3145645"/>
          </a:xfrm>
        </p:spPr>
      </p:pic>
      <p:sp>
        <p:nvSpPr>
          <p:cNvPr id="7" name="CaixaDeTexto 6">
            <a:extLst>
              <a:ext uri="{FF2B5EF4-FFF2-40B4-BE49-F238E27FC236}">
                <a16:creationId xmlns:a16="http://schemas.microsoft.com/office/drawing/2014/main" id="{0BC901C8-715B-77C2-1EB4-5852DB8859DC}"/>
              </a:ext>
            </a:extLst>
          </p:cNvPr>
          <p:cNvSpPr txBox="1"/>
          <p:nvPr/>
        </p:nvSpPr>
        <p:spPr>
          <a:xfrm>
            <a:off x="6070604" y="321934"/>
            <a:ext cx="5170424" cy="1384995"/>
          </a:xfrm>
          <a:prstGeom prst="rect">
            <a:avLst/>
          </a:prstGeom>
          <a:noFill/>
        </p:spPr>
        <p:txBody>
          <a:bodyPr wrap="square" rtlCol="0">
            <a:spAutoFit/>
          </a:bodyPr>
          <a:lstStyle/>
          <a:p>
            <a:r>
              <a:rPr lang="en-US" sz="1400" dirty="0">
                <a:latin typeface="Calibri" panose="020F0502020204030204" pitchFamily="34" charset="0"/>
                <a:cs typeface="Calibri" panose="020F0502020204030204" pitchFamily="34" charset="0"/>
              </a:rPr>
              <a:t>The United States is known to be one of the world leaders in terms of innovation and technological development. The U.S. technology sector has grown rapidly in recent decades, driven by several factors such as investments in research and development, entrepreneurial ecosystem, leadership in global technology companies, and a culture of innovation.</a:t>
            </a:r>
            <a:endParaRPr lang="pt-PT" sz="1400" dirty="0">
              <a:latin typeface="Calibri" panose="020F0502020204030204" pitchFamily="34" charset="0"/>
              <a:cs typeface="Calibri" panose="020F0502020204030204" pitchFamily="34" charset="0"/>
            </a:endParaRPr>
          </a:p>
        </p:txBody>
      </p:sp>
      <p:sp>
        <p:nvSpPr>
          <p:cNvPr id="9" name="CaixaDeTexto 8">
            <a:extLst>
              <a:ext uri="{FF2B5EF4-FFF2-40B4-BE49-F238E27FC236}">
                <a16:creationId xmlns:a16="http://schemas.microsoft.com/office/drawing/2014/main" id="{06923E1F-7A1B-75BE-B7CF-B13B0C163AA7}"/>
              </a:ext>
            </a:extLst>
          </p:cNvPr>
          <p:cNvSpPr txBox="1"/>
          <p:nvPr/>
        </p:nvSpPr>
        <p:spPr>
          <a:xfrm>
            <a:off x="6096000" y="1757255"/>
            <a:ext cx="5170424" cy="1600438"/>
          </a:xfrm>
          <a:prstGeom prst="rect">
            <a:avLst/>
          </a:prstGeom>
          <a:noFill/>
        </p:spPr>
        <p:txBody>
          <a:bodyPr wrap="square" rtlCol="0">
            <a:spAutoFit/>
          </a:bodyPr>
          <a:lstStyle/>
          <a:p>
            <a:r>
              <a:rPr lang="en-US" sz="1400" dirty="0">
                <a:latin typeface="Calibri" panose="020F0502020204030204" pitchFamily="34" charset="0"/>
                <a:cs typeface="Calibri" panose="020F0502020204030204" pitchFamily="34" charset="0"/>
              </a:rPr>
              <a:t>The United States is home to some of the largest technology companies in the world, such as Google, Apple, Amazon, Facebook, and Microsoft, which have been leading innovation in areas such as artificial intelligence, cloud computing, the internet of things, virtual reality, and others. These companies have influenced the global technology landscape and attracted investment and talent from all over the world.</a:t>
            </a:r>
            <a:endParaRPr lang="pt-PT" sz="1400" dirty="0">
              <a:latin typeface="Calibri" panose="020F0502020204030204" pitchFamily="34" charset="0"/>
              <a:cs typeface="Calibri" panose="020F0502020204030204" pitchFamily="34" charset="0"/>
            </a:endParaRPr>
          </a:p>
        </p:txBody>
      </p:sp>
      <p:sp>
        <p:nvSpPr>
          <p:cNvPr id="10" name="CaixaDeTexto 9">
            <a:extLst>
              <a:ext uri="{FF2B5EF4-FFF2-40B4-BE49-F238E27FC236}">
                <a16:creationId xmlns:a16="http://schemas.microsoft.com/office/drawing/2014/main" id="{87E3C16D-AD99-0973-5C75-3CF22A4B5AC7}"/>
              </a:ext>
            </a:extLst>
          </p:cNvPr>
          <p:cNvSpPr txBox="1"/>
          <p:nvPr/>
        </p:nvSpPr>
        <p:spPr>
          <a:xfrm>
            <a:off x="6121158" y="3357693"/>
            <a:ext cx="5170424" cy="1600438"/>
          </a:xfrm>
          <a:prstGeom prst="rect">
            <a:avLst/>
          </a:prstGeom>
          <a:noFill/>
        </p:spPr>
        <p:txBody>
          <a:bodyPr wrap="square" rtlCol="0">
            <a:spAutoFit/>
          </a:bodyPr>
          <a:lstStyle/>
          <a:p>
            <a:r>
              <a:rPr lang="en-US" sz="1400" dirty="0">
                <a:latin typeface="Calibri" panose="020F0502020204030204" pitchFamily="34" charset="0"/>
                <a:cs typeface="Calibri" panose="020F0502020204030204" pitchFamily="34" charset="0"/>
              </a:rPr>
              <a:t>In addition to large technology companies, the United States is also known for having a thriving ecosystem of startups and entrepreneurship. Regions such as California's Silicon Valley, the Boston Area in Massachusetts, and the New York Metropolitan Region have stood out as hubs of innovation and entrepreneurship, attracting investment and talent for the development of new technologies and solutions.</a:t>
            </a:r>
            <a:endParaRPr lang="pt-PT" sz="1400" dirty="0">
              <a:latin typeface="Calibri" panose="020F0502020204030204" pitchFamily="34" charset="0"/>
              <a:cs typeface="Calibri" panose="020F0502020204030204" pitchFamily="34" charset="0"/>
            </a:endParaRPr>
          </a:p>
        </p:txBody>
      </p:sp>
      <p:sp>
        <p:nvSpPr>
          <p:cNvPr id="11" name="CaixaDeTexto 10">
            <a:extLst>
              <a:ext uri="{FF2B5EF4-FFF2-40B4-BE49-F238E27FC236}">
                <a16:creationId xmlns:a16="http://schemas.microsoft.com/office/drawing/2014/main" id="{0EC26D25-C31A-95A7-25B4-0D49C9DF0C36}"/>
              </a:ext>
            </a:extLst>
          </p:cNvPr>
          <p:cNvSpPr txBox="1"/>
          <p:nvPr/>
        </p:nvSpPr>
        <p:spPr>
          <a:xfrm>
            <a:off x="332549" y="5232633"/>
            <a:ext cx="11042923" cy="738664"/>
          </a:xfrm>
          <a:prstGeom prst="rect">
            <a:avLst/>
          </a:prstGeom>
          <a:noFill/>
        </p:spPr>
        <p:txBody>
          <a:bodyPr wrap="square" rtlCol="0">
            <a:spAutoFit/>
          </a:bodyPr>
          <a:lstStyle/>
          <a:p>
            <a:r>
              <a:rPr lang="en-US" sz="1400" dirty="0">
                <a:latin typeface="Calibri" panose="020F0502020204030204" pitchFamily="34" charset="0"/>
                <a:cs typeface="Calibri" panose="020F0502020204030204" pitchFamily="34" charset="0"/>
              </a:rPr>
              <a:t>In summary, the United States has been a world leader in innovation and technology development, with a thriving technology sector comprised of large companies, a vibrant entrepreneurial ecosystem, investments in research and development, and policies that encourage innovation. The country continues to attract talent and investment in the technology field and plays a key role in the evolution of the global technology landscape.</a:t>
            </a:r>
            <a:endParaRPr lang="pt-PT" sz="1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387298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sz="3600" dirty="0"/>
              <a:t>Skills demand</a:t>
            </a:r>
          </a:p>
        </p:txBody>
      </p:sp>
      <p:sp>
        <p:nvSpPr>
          <p:cNvPr id="19" name="Rectangle 18">
            <a:extLst>
              <a:ext uri="{FF2B5EF4-FFF2-40B4-BE49-F238E27FC236}">
                <a16:creationId xmlns:a16="http://schemas.microsoft.com/office/drawing/2014/main" id="{EF2D160E-8306-43E0-91AB-B85F91AC30A7}"/>
              </a:ext>
            </a:extLst>
          </p:cNvPr>
          <p:cNvSpPr/>
          <p:nvPr/>
        </p:nvSpPr>
        <p:spPr>
          <a:xfrm>
            <a:off x="11660697" y="0"/>
            <a:ext cx="53130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31" name="CaixaDeTexto 30">
            <a:extLst>
              <a:ext uri="{FF2B5EF4-FFF2-40B4-BE49-F238E27FC236}">
                <a16:creationId xmlns:a16="http://schemas.microsoft.com/office/drawing/2014/main" id="{59C67003-3442-16A1-A758-08181F58FF01}"/>
              </a:ext>
            </a:extLst>
          </p:cNvPr>
          <p:cNvSpPr txBox="1"/>
          <p:nvPr/>
        </p:nvSpPr>
        <p:spPr>
          <a:xfrm>
            <a:off x="4207633" y="1262070"/>
            <a:ext cx="6521257" cy="461665"/>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The table provided shows the demand for three specific skills: Python, SQL and R, based on job postings on LinkedIn. Let's take a closer look at the numbers.</a:t>
            </a:r>
            <a:endParaRPr lang="pt-PT" sz="1200" dirty="0">
              <a:latin typeface="Calibri" panose="020F0502020204030204" pitchFamily="34" charset="0"/>
              <a:cs typeface="Calibri" panose="020F0502020204030204" pitchFamily="34" charset="0"/>
            </a:endParaRPr>
          </a:p>
        </p:txBody>
      </p:sp>
      <p:sp>
        <p:nvSpPr>
          <p:cNvPr id="32" name="CaixaDeTexto 31">
            <a:extLst>
              <a:ext uri="{FF2B5EF4-FFF2-40B4-BE49-F238E27FC236}">
                <a16:creationId xmlns:a16="http://schemas.microsoft.com/office/drawing/2014/main" id="{F1F28DFD-7037-2EBA-F2D1-A6A3713FF934}"/>
              </a:ext>
            </a:extLst>
          </p:cNvPr>
          <p:cNvSpPr txBox="1"/>
          <p:nvPr/>
        </p:nvSpPr>
        <p:spPr>
          <a:xfrm>
            <a:off x="4207629" y="1805354"/>
            <a:ext cx="6521257" cy="830997"/>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The demand for Python is moderate, with a total of </a:t>
            </a:r>
            <a:r>
              <a:rPr lang="en-US" sz="1200" b="1" dirty="0">
                <a:latin typeface="Calibri" panose="020F0502020204030204" pitchFamily="34" charset="0"/>
                <a:cs typeface="Calibri" panose="020F0502020204030204" pitchFamily="34" charset="0"/>
              </a:rPr>
              <a:t>1201 job </a:t>
            </a:r>
            <a:r>
              <a:rPr lang="en-US" sz="1200" dirty="0">
                <a:latin typeface="Calibri" panose="020F0502020204030204" pitchFamily="34" charset="0"/>
                <a:cs typeface="Calibri" panose="020F0502020204030204" pitchFamily="34" charset="0"/>
              </a:rPr>
              <a:t>ads that mentioned this skill. Python is a popular programming language used in various applications, such as web development, data analysis, artificial intelligence, and automation. The demand for Python may indicate the growing importance of this language in the job market in the United States.</a:t>
            </a:r>
            <a:endParaRPr lang="pt-PT" sz="1200" dirty="0">
              <a:latin typeface="Calibri" panose="020F0502020204030204" pitchFamily="34" charset="0"/>
              <a:cs typeface="Calibri" panose="020F0502020204030204" pitchFamily="34" charset="0"/>
            </a:endParaRPr>
          </a:p>
        </p:txBody>
      </p:sp>
      <p:sp>
        <p:nvSpPr>
          <p:cNvPr id="33" name="CaixaDeTexto 32">
            <a:extLst>
              <a:ext uri="{FF2B5EF4-FFF2-40B4-BE49-F238E27FC236}">
                <a16:creationId xmlns:a16="http://schemas.microsoft.com/office/drawing/2014/main" id="{53EBB584-FC20-26F9-D73E-50AA371F38E9}"/>
              </a:ext>
            </a:extLst>
          </p:cNvPr>
          <p:cNvSpPr txBox="1"/>
          <p:nvPr/>
        </p:nvSpPr>
        <p:spPr>
          <a:xfrm>
            <a:off x="4207628" y="2703610"/>
            <a:ext cx="6521257" cy="830997"/>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The demand for SQL is also extremely high, with </a:t>
            </a:r>
            <a:r>
              <a:rPr lang="en-US" sz="1200" b="1" dirty="0">
                <a:latin typeface="Calibri" panose="020F0502020204030204" pitchFamily="34" charset="0"/>
                <a:cs typeface="Calibri" panose="020F0502020204030204" pitchFamily="34" charset="0"/>
              </a:rPr>
              <a:t>2214 job </a:t>
            </a:r>
            <a:r>
              <a:rPr lang="en-US" sz="1200" dirty="0">
                <a:latin typeface="Calibri" panose="020F0502020204030204" pitchFamily="34" charset="0"/>
                <a:cs typeface="Calibri" panose="020F0502020204030204" pitchFamily="34" charset="0"/>
              </a:rPr>
              <a:t>ads mentioning this skill. SQL is a query language used in databases, and is widely used in database management and data analysis applications. The demand for SQL may indicate the growing need for skilled database and data management professionals in the United States.</a:t>
            </a:r>
            <a:endParaRPr lang="pt-PT" sz="1200" dirty="0">
              <a:latin typeface="Calibri" panose="020F0502020204030204" pitchFamily="34" charset="0"/>
              <a:cs typeface="Calibri" panose="020F0502020204030204" pitchFamily="34" charset="0"/>
            </a:endParaRPr>
          </a:p>
        </p:txBody>
      </p:sp>
      <p:sp>
        <p:nvSpPr>
          <p:cNvPr id="34" name="CaixaDeTexto 33">
            <a:extLst>
              <a:ext uri="{FF2B5EF4-FFF2-40B4-BE49-F238E27FC236}">
                <a16:creationId xmlns:a16="http://schemas.microsoft.com/office/drawing/2014/main" id="{FBF4AF76-AE6E-E635-F687-A20F46A11969}"/>
              </a:ext>
            </a:extLst>
          </p:cNvPr>
          <p:cNvSpPr txBox="1"/>
          <p:nvPr/>
        </p:nvSpPr>
        <p:spPr>
          <a:xfrm>
            <a:off x="4207631" y="3604059"/>
            <a:ext cx="6521257" cy="1015663"/>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Finally, the demand for R is very low, with </a:t>
            </a:r>
            <a:r>
              <a:rPr lang="en-US" sz="1200" b="1" dirty="0">
                <a:latin typeface="Calibri" panose="020F0502020204030204" pitchFamily="34" charset="0"/>
                <a:cs typeface="Calibri" panose="020F0502020204030204" pitchFamily="34" charset="0"/>
              </a:rPr>
              <a:t>93 job </a:t>
            </a:r>
            <a:r>
              <a:rPr lang="en-US" sz="1200" dirty="0">
                <a:latin typeface="Calibri" panose="020F0502020204030204" pitchFamily="34" charset="0"/>
                <a:cs typeface="Calibri" panose="020F0502020204030204" pitchFamily="34" charset="0"/>
              </a:rPr>
              <a:t>advertisements mentioning this skill. R is a programming language widely used in statistics and data analysis, and is popular among data science and data analysis professionals. Although the demand for R is lower compared to Python and SQL, it may still indicate a continued need for skilled statistical and data analysis professionals in the United States.</a:t>
            </a:r>
            <a:endParaRPr lang="pt-PT" sz="1200" dirty="0">
              <a:latin typeface="Calibri" panose="020F0502020204030204" pitchFamily="34" charset="0"/>
              <a:cs typeface="Calibri" panose="020F0502020204030204" pitchFamily="34" charset="0"/>
            </a:endParaRPr>
          </a:p>
        </p:txBody>
      </p:sp>
      <p:sp>
        <p:nvSpPr>
          <p:cNvPr id="36" name="CaixaDeTexto 35">
            <a:extLst>
              <a:ext uri="{FF2B5EF4-FFF2-40B4-BE49-F238E27FC236}">
                <a16:creationId xmlns:a16="http://schemas.microsoft.com/office/drawing/2014/main" id="{6A2F5E92-D3E9-A25A-D372-3A34F3FAA2A6}"/>
              </a:ext>
            </a:extLst>
          </p:cNvPr>
          <p:cNvSpPr txBox="1"/>
          <p:nvPr/>
        </p:nvSpPr>
        <p:spPr>
          <a:xfrm>
            <a:off x="4207630" y="4724025"/>
            <a:ext cx="6521257" cy="1015663"/>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In summary, the table shows a high demand for Python and SQL skills in the United States, indicating the growing importance of these skills in the job market. Although the demand for R is lower, it may still indicate a continued need for skilled professionals in statistics and data analysis. This demonstrates the continued growth of the technology sector in the United States and the importance of specific skills in this market.</a:t>
            </a:r>
            <a:endParaRPr lang="pt-PT" sz="1200" dirty="0">
              <a:latin typeface="Calibri" panose="020F0502020204030204" pitchFamily="34" charset="0"/>
              <a:cs typeface="Calibri" panose="020F0502020204030204" pitchFamily="34" charset="0"/>
            </a:endParaRPr>
          </a:p>
        </p:txBody>
      </p:sp>
      <p:graphicFrame>
        <p:nvGraphicFramePr>
          <p:cNvPr id="5" name="Gráfico 4">
            <a:extLst>
              <a:ext uri="{FF2B5EF4-FFF2-40B4-BE49-F238E27FC236}">
                <a16:creationId xmlns:a16="http://schemas.microsoft.com/office/drawing/2014/main" id="{1086FF0C-24A2-B1D9-2F2C-CDDE611342A2}"/>
              </a:ext>
            </a:extLst>
          </p:cNvPr>
          <p:cNvGraphicFramePr>
            <a:graphicFrameLocks/>
          </p:cNvGraphicFramePr>
          <p:nvPr>
            <p:extLst>
              <p:ext uri="{D42A27DB-BD31-4B8C-83A1-F6EECF244321}">
                <p14:modId xmlns:p14="http://schemas.microsoft.com/office/powerpoint/2010/main" val="3907194208"/>
              </p:ext>
            </p:extLst>
          </p:nvPr>
        </p:nvGraphicFramePr>
        <p:xfrm>
          <a:off x="483353" y="1298756"/>
          <a:ext cx="3174247" cy="464903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257149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sz="3600" dirty="0"/>
              <a:t>Insights</a:t>
            </a:r>
          </a:p>
        </p:txBody>
      </p:sp>
      <p:sp>
        <p:nvSpPr>
          <p:cNvPr id="19" name="Rectangle 18">
            <a:extLst>
              <a:ext uri="{FF2B5EF4-FFF2-40B4-BE49-F238E27FC236}">
                <a16:creationId xmlns:a16="http://schemas.microsoft.com/office/drawing/2014/main" id="{EF2D160E-8306-43E0-91AB-B85F91AC30A7}"/>
              </a:ext>
            </a:extLst>
          </p:cNvPr>
          <p:cNvSpPr/>
          <p:nvPr/>
        </p:nvSpPr>
        <p:spPr>
          <a:xfrm>
            <a:off x="11660697" y="0"/>
            <a:ext cx="53130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31" name="CaixaDeTexto 30">
            <a:extLst>
              <a:ext uri="{FF2B5EF4-FFF2-40B4-BE49-F238E27FC236}">
                <a16:creationId xmlns:a16="http://schemas.microsoft.com/office/drawing/2014/main" id="{59C67003-3442-16A1-A758-08181F58FF01}"/>
              </a:ext>
            </a:extLst>
          </p:cNvPr>
          <p:cNvSpPr txBox="1"/>
          <p:nvPr/>
        </p:nvSpPr>
        <p:spPr>
          <a:xfrm>
            <a:off x="4207633" y="1278848"/>
            <a:ext cx="6521257" cy="461665"/>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The analysis of the data obtained from the LinkedIn database queries revealed interesting insights into the use of specific technologies in different regions.</a:t>
            </a:r>
            <a:endParaRPr lang="pt-PT" sz="1200" dirty="0">
              <a:latin typeface="Calibri" panose="020F0502020204030204" pitchFamily="34" charset="0"/>
              <a:cs typeface="Calibri" panose="020F0502020204030204" pitchFamily="34" charset="0"/>
            </a:endParaRPr>
          </a:p>
        </p:txBody>
      </p:sp>
      <p:sp>
        <p:nvSpPr>
          <p:cNvPr id="32" name="CaixaDeTexto 31">
            <a:extLst>
              <a:ext uri="{FF2B5EF4-FFF2-40B4-BE49-F238E27FC236}">
                <a16:creationId xmlns:a16="http://schemas.microsoft.com/office/drawing/2014/main" id="{F1F28DFD-7037-2EBA-F2D1-A6A3713FF934}"/>
              </a:ext>
            </a:extLst>
          </p:cNvPr>
          <p:cNvSpPr txBox="1"/>
          <p:nvPr/>
        </p:nvSpPr>
        <p:spPr>
          <a:xfrm>
            <a:off x="4207629" y="1796965"/>
            <a:ext cx="6521257" cy="1015663"/>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In Africa, a significant increase in requests related to the Python programming language was observed, indicating a growing interest and demand for this technology in the region. In addition, requests related to SQL were also notable, suggesting that the use of databases and related technologies is a rising trend in Africa. Requests related to the R programming language were less frequent, but still showed a presence in the region.</a:t>
            </a:r>
            <a:endParaRPr lang="pt-PT" sz="1200" dirty="0">
              <a:latin typeface="Calibri" panose="020F0502020204030204" pitchFamily="34" charset="0"/>
              <a:cs typeface="Calibri" panose="020F0502020204030204" pitchFamily="34" charset="0"/>
            </a:endParaRPr>
          </a:p>
        </p:txBody>
      </p:sp>
      <p:sp>
        <p:nvSpPr>
          <p:cNvPr id="33" name="CaixaDeTexto 32">
            <a:extLst>
              <a:ext uri="{FF2B5EF4-FFF2-40B4-BE49-F238E27FC236}">
                <a16:creationId xmlns:a16="http://schemas.microsoft.com/office/drawing/2014/main" id="{53EBB584-FC20-26F9-D73E-50AA371F38E9}"/>
              </a:ext>
            </a:extLst>
          </p:cNvPr>
          <p:cNvSpPr txBox="1"/>
          <p:nvPr/>
        </p:nvSpPr>
        <p:spPr>
          <a:xfrm>
            <a:off x="4207628" y="2844389"/>
            <a:ext cx="6521257" cy="1015663"/>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In Canada, a growing interest in the Python programming language was also observed, with a significant number of requests related to this technology. SQL-related requests were also notable, indicating the importance of database use and related technologies in the country. Requests related to the R programming language were less frequent, but still indicated a presence in the Canadian job market.</a:t>
            </a:r>
            <a:endParaRPr lang="pt-PT" sz="1200" dirty="0">
              <a:latin typeface="Calibri" panose="020F0502020204030204" pitchFamily="34" charset="0"/>
              <a:cs typeface="Calibri" panose="020F0502020204030204" pitchFamily="34" charset="0"/>
            </a:endParaRPr>
          </a:p>
        </p:txBody>
      </p:sp>
      <p:sp>
        <p:nvSpPr>
          <p:cNvPr id="34" name="CaixaDeTexto 33">
            <a:extLst>
              <a:ext uri="{FF2B5EF4-FFF2-40B4-BE49-F238E27FC236}">
                <a16:creationId xmlns:a16="http://schemas.microsoft.com/office/drawing/2014/main" id="{FBF4AF76-AE6E-E635-F687-A20F46A11969}"/>
              </a:ext>
            </a:extLst>
          </p:cNvPr>
          <p:cNvSpPr txBox="1"/>
          <p:nvPr/>
        </p:nvSpPr>
        <p:spPr>
          <a:xfrm>
            <a:off x="4207628" y="3918485"/>
            <a:ext cx="6521257" cy="830997"/>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In the United States, the use of Python was also evident, with a high number of requests related to this technology. In addition, SQL-related requests were significant, suggesting a high demand for databases and associated technologies. The R programming language also showed a presence, although to a lesser extent compared to Python and SQL.</a:t>
            </a:r>
            <a:endParaRPr lang="pt-PT" sz="1200" dirty="0">
              <a:latin typeface="Calibri" panose="020F0502020204030204" pitchFamily="34" charset="0"/>
              <a:cs typeface="Calibri" panose="020F0502020204030204" pitchFamily="34" charset="0"/>
            </a:endParaRPr>
          </a:p>
        </p:txBody>
      </p:sp>
      <p:sp>
        <p:nvSpPr>
          <p:cNvPr id="36" name="CaixaDeTexto 35">
            <a:extLst>
              <a:ext uri="{FF2B5EF4-FFF2-40B4-BE49-F238E27FC236}">
                <a16:creationId xmlns:a16="http://schemas.microsoft.com/office/drawing/2014/main" id="{6A2F5E92-D3E9-A25A-D372-3A34F3FAA2A6}"/>
              </a:ext>
            </a:extLst>
          </p:cNvPr>
          <p:cNvSpPr txBox="1"/>
          <p:nvPr/>
        </p:nvSpPr>
        <p:spPr>
          <a:xfrm>
            <a:off x="4207630" y="4824693"/>
            <a:ext cx="6521257" cy="830997"/>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These data indicate that technology is constantly evolving in all three regions, with Python programming language and database-related technologies being especially popular. It is important to consider these trends when preparing for the job market and developing technology skills in each of these regions.</a:t>
            </a:r>
            <a:endParaRPr lang="pt-PT" sz="1200" dirty="0">
              <a:latin typeface="Calibri" panose="020F0502020204030204" pitchFamily="34" charset="0"/>
              <a:cs typeface="Calibri" panose="020F0502020204030204" pitchFamily="34" charset="0"/>
            </a:endParaRPr>
          </a:p>
        </p:txBody>
      </p:sp>
      <p:graphicFrame>
        <p:nvGraphicFramePr>
          <p:cNvPr id="3" name="Gráfico 2">
            <a:extLst>
              <a:ext uri="{FF2B5EF4-FFF2-40B4-BE49-F238E27FC236}">
                <a16:creationId xmlns:a16="http://schemas.microsoft.com/office/drawing/2014/main" id="{E76F916B-EE14-215B-E8B3-DDDE4BD5861F}"/>
              </a:ext>
            </a:extLst>
          </p:cNvPr>
          <p:cNvGraphicFramePr>
            <a:graphicFrameLocks/>
          </p:cNvGraphicFramePr>
          <p:nvPr>
            <p:extLst>
              <p:ext uri="{D42A27DB-BD31-4B8C-83A1-F6EECF244321}">
                <p14:modId xmlns:p14="http://schemas.microsoft.com/office/powerpoint/2010/main" val="1310621551"/>
              </p:ext>
            </p:extLst>
          </p:nvPr>
        </p:nvGraphicFramePr>
        <p:xfrm>
          <a:off x="169178" y="1262070"/>
          <a:ext cx="3656202" cy="483672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14444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ço Reservado para Imagem 3">
            <a:extLst>
              <a:ext uri="{FF2B5EF4-FFF2-40B4-BE49-F238E27FC236}">
                <a16:creationId xmlns:a16="http://schemas.microsoft.com/office/drawing/2014/main" id="{FC47D239-C50A-9E3D-475A-E528FE1C6548}"/>
              </a:ext>
            </a:extLst>
          </p:cNvPr>
          <p:cNvPicPr>
            <a:picLocks noGrp="1" noChangeAspect="1"/>
          </p:cNvPicPr>
          <p:nvPr>
            <p:ph type="pic" sz="quarter" idx="11"/>
          </p:nvPr>
        </p:nvPicPr>
        <p:blipFill>
          <a:blip r:embed="rId2" cstate="print">
            <a:extLst>
              <a:ext uri="{28A0092B-C50C-407E-A947-70E740481C1C}">
                <a14:useLocalDpi xmlns:a14="http://schemas.microsoft.com/office/drawing/2010/main" val="0"/>
              </a:ext>
            </a:extLst>
          </a:blip>
          <a:srcRect t="7813" b="7813"/>
          <a:stretch>
            <a:fillRect/>
          </a:stretch>
        </p:blipFill>
        <p:spPr/>
      </p:pic>
      <p:sp>
        <p:nvSpPr>
          <p:cNvPr id="42" name="Freeform: Shape 41">
            <a:extLst>
              <a:ext uri="{FF2B5EF4-FFF2-40B4-BE49-F238E27FC236}">
                <a16:creationId xmlns:a16="http://schemas.microsoft.com/office/drawing/2014/main" id="{F924DA64-AB3B-4205-B94C-4B27FD09C701}"/>
              </a:ext>
            </a:extLst>
          </p:cNvPr>
          <p:cNvSpPr/>
          <p:nvPr/>
        </p:nvSpPr>
        <p:spPr>
          <a:xfrm>
            <a:off x="0" y="0"/>
            <a:ext cx="12192000" cy="6858000"/>
          </a:xfrm>
          <a:custGeom>
            <a:avLst/>
            <a:gdLst>
              <a:gd name="connsiteX0" fmla="*/ 10244184 w 18288000"/>
              <a:gd name="connsiteY0" fmla="*/ 8746079 h 10287000"/>
              <a:gd name="connsiteX1" fmla="*/ 9974184 w 18288000"/>
              <a:gd name="connsiteY1" fmla="*/ 9016079 h 10287000"/>
              <a:gd name="connsiteX2" fmla="*/ 10244184 w 18288000"/>
              <a:gd name="connsiteY2" fmla="*/ 9286079 h 10287000"/>
              <a:gd name="connsiteX3" fmla="*/ 10616757 w 18288000"/>
              <a:gd name="connsiteY3" fmla="*/ 9286079 h 10287000"/>
              <a:gd name="connsiteX4" fmla="*/ 10886757 w 18288000"/>
              <a:gd name="connsiteY4" fmla="*/ 9016079 h 10287000"/>
              <a:gd name="connsiteX5" fmla="*/ 10616757 w 18288000"/>
              <a:gd name="connsiteY5" fmla="*/ 8746079 h 10287000"/>
              <a:gd name="connsiteX6" fmla="*/ 7916068 w 18288000"/>
              <a:gd name="connsiteY6" fmla="*/ 7111157 h 10287000"/>
              <a:gd name="connsiteX7" fmla="*/ 7646066 w 18288000"/>
              <a:gd name="connsiteY7" fmla="*/ 7381156 h 10287000"/>
              <a:gd name="connsiteX8" fmla="*/ 7916068 w 18288000"/>
              <a:gd name="connsiteY8" fmla="*/ 7651156 h 10287000"/>
              <a:gd name="connsiteX9" fmla="*/ 8288640 w 18288000"/>
              <a:gd name="connsiteY9" fmla="*/ 7651156 h 10287000"/>
              <a:gd name="connsiteX10" fmla="*/ 8558639 w 18288000"/>
              <a:gd name="connsiteY10" fmla="*/ 7381156 h 10287000"/>
              <a:gd name="connsiteX11" fmla="*/ 8288640 w 18288000"/>
              <a:gd name="connsiteY11" fmla="*/ 7111157 h 10287000"/>
              <a:gd name="connsiteX12" fmla="*/ 17857466 w 18288000"/>
              <a:gd name="connsiteY12" fmla="*/ 6599630 h 10287000"/>
              <a:gd name="connsiteX13" fmla="*/ 18288000 w 18288000"/>
              <a:gd name="connsiteY13" fmla="*/ 6599630 h 10287000"/>
              <a:gd name="connsiteX14" fmla="*/ 18288000 w 18288000"/>
              <a:gd name="connsiteY14" fmla="*/ 6601285 h 10287000"/>
              <a:gd name="connsiteX15" fmla="*/ 17856710 w 18288000"/>
              <a:gd name="connsiteY15" fmla="*/ 6601285 h 10287000"/>
              <a:gd name="connsiteX16" fmla="*/ 18166506 w 18288000"/>
              <a:gd name="connsiteY16" fmla="*/ 5474738 h 10287000"/>
              <a:gd name="connsiteX17" fmla="*/ 18288000 w 18288000"/>
              <a:gd name="connsiteY17" fmla="*/ 5474738 h 10287000"/>
              <a:gd name="connsiteX18" fmla="*/ 18288000 w 18288000"/>
              <a:gd name="connsiteY18" fmla="*/ 6059630 h 10287000"/>
              <a:gd name="connsiteX19" fmla="*/ 18046092 w 18288000"/>
              <a:gd name="connsiteY19" fmla="*/ 6059630 h 10287000"/>
              <a:gd name="connsiteX20" fmla="*/ 18152328 w 18288000"/>
              <a:gd name="connsiteY20" fmla="*/ 5588224 h 10287000"/>
              <a:gd name="connsiteX21" fmla="*/ 18219124 w 18288000"/>
              <a:gd name="connsiteY21" fmla="*/ 4929623 h 10287000"/>
              <a:gd name="connsiteX22" fmla="*/ 18288000 w 18288000"/>
              <a:gd name="connsiteY22" fmla="*/ 4929623 h 10287000"/>
              <a:gd name="connsiteX23" fmla="*/ 18288000 w 18288000"/>
              <a:gd name="connsiteY23" fmla="*/ 4934738 h 10287000"/>
              <a:gd name="connsiteX24" fmla="*/ 18218968 w 18288000"/>
              <a:gd name="connsiteY24" fmla="*/ 4934738 h 10287000"/>
              <a:gd name="connsiteX25" fmla="*/ 18217220 w 18288000"/>
              <a:gd name="connsiteY25" fmla="*/ 4384510 h 10287000"/>
              <a:gd name="connsiteX26" fmla="*/ 18288000 w 18288000"/>
              <a:gd name="connsiteY26" fmla="*/ 4384510 h 10287000"/>
              <a:gd name="connsiteX27" fmla="*/ 18288000 w 18288000"/>
              <a:gd name="connsiteY27" fmla="*/ 4389625 h 10287000"/>
              <a:gd name="connsiteX28" fmla="*/ 18217532 w 18288000"/>
              <a:gd name="connsiteY28" fmla="*/ 4389625 h 10287000"/>
              <a:gd name="connsiteX29" fmla="*/ 5999551 w 18288000"/>
              <a:gd name="connsiteY29" fmla="*/ 4361301 h 10287000"/>
              <a:gd name="connsiteX30" fmla="*/ 5729552 w 18288000"/>
              <a:gd name="connsiteY30" fmla="*/ 4631301 h 10287000"/>
              <a:gd name="connsiteX31" fmla="*/ 5999551 w 18288000"/>
              <a:gd name="connsiteY31" fmla="*/ 4901301 h 10287000"/>
              <a:gd name="connsiteX32" fmla="*/ 6228135 w 18288000"/>
              <a:gd name="connsiteY32" fmla="*/ 4901301 h 10287000"/>
              <a:gd name="connsiteX33" fmla="*/ 6498136 w 18288000"/>
              <a:gd name="connsiteY33" fmla="*/ 4631301 h 10287000"/>
              <a:gd name="connsiteX34" fmla="*/ 6228135 w 18288000"/>
              <a:gd name="connsiteY34" fmla="*/ 4361301 h 10287000"/>
              <a:gd name="connsiteX35" fmla="*/ 18163112 w 18288000"/>
              <a:gd name="connsiteY35" fmla="*/ 3839395 h 10287000"/>
              <a:gd name="connsiteX36" fmla="*/ 18288000 w 18288000"/>
              <a:gd name="connsiteY36" fmla="*/ 3839395 h 10287000"/>
              <a:gd name="connsiteX37" fmla="*/ 18288000 w 18288000"/>
              <a:gd name="connsiteY37" fmla="*/ 3844510 h 10287000"/>
              <a:gd name="connsiteX38" fmla="*/ 18163882 w 18288000"/>
              <a:gd name="connsiteY38" fmla="*/ 3844510 h 10287000"/>
              <a:gd name="connsiteX39" fmla="*/ 18057438 w 18288000"/>
              <a:gd name="connsiteY39" fmla="*/ 3294280 h 10287000"/>
              <a:gd name="connsiteX40" fmla="*/ 18288000 w 18288000"/>
              <a:gd name="connsiteY40" fmla="*/ 3294280 h 10287000"/>
              <a:gd name="connsiteX41" fmla="*/ 18288000 w 18288000"/>
              <a:gd name="connsiteY41" fmla="*/ 3299395 h 10287000"/>
              <a:gd name="connsiteX42" fmla="*/ 18058674 w 18288000"/>
              <a:gd name="connsiteY42" fmla="*/ 3299395 h 10287000"/>
              <a:gd name="connsiteX43" fmla="*/ 17899292 w 18288000"/>
              <a:gd name="connsiteY43" fmla="*/ 2749163 h 10287000"/>
              <a:gd name="connsiteX44" fmla="*/ 18288000 w 18288000"/>
              <a:gd name="connsiteY44" fmla="*/ 2749163 h 10287000"/>
              <a:gd name="connsiteX45" fmla="*/ 18288000 w 18288000"/>
              <a:gd name="connsiteY45" fmla="*/ 2754280 h 10287000"/>
              <a:gd name="connsiteX46" fmla="*/ 17901006 w 18288000"/>
              <a:gd name="connsiteY46" fmla="*/ 2754280 h 10287000"/>
              <a:gd name="connsiteX47" fmla="*/ 17686150 w 18288000"/>
              <a:gd name="connsiteY47" fmla="*/ 2204051 h 10287000"/>
              <a:gd name="connsiteX48" fmla="*/ 18288000 w 18288000"/>
              <a:gd name="connsiteY48" fmla="*/ 2204051 h 10287000"/>
              <a:gd name="connsiteX49" fmla="*/ 18288000 w 18288000"/>
              <a:gd name="connsiteY49" fmla="*/ 2209166 h 10287000"/>
              <a:gd name="connsiteX50" fmla="*/ 17688366 w 18288000"/>
              <a:gd name="connsiteY50" fmla="*/ 2209166 h 10287000"/>
              <a:gd name="connsiteX51" fmla="*/ 6720629 w 18288000"/>
              <a:gd name="connsiteY51" fmla="*/ 1635726 h 10287000"/>
              <a:gd name="connsiteX52" fmla="*/ 6450628 w 18288000"/>
              <a:gd name="connsiteY52" fmla="*/ 1905726 h 10287000"/>
              <a:gd name="connsiteX53" fmla="*/ 6720629 w 18288000"/>
              <a:gd name="connsiteY53" fmla="*/ 2175726 h 10287000"/>
              <a:gd name="connsiteX54" fmla="*/ 6949216 w 18288000"/>
              <a:gd name="connsiteY54" fmla="*/ 2175726 h 10287000"/>
              <a:gd name="connsiteX55" fmla="*/ 7219212 w 18288000"/>
              <a:gd name="connsiteY55" fmla="*/ 1905726 h 10287000"/>
              <a:gd name="connsiteX56" fmla="*/ 6949216 w 18288000"/>
              <a:gd name="connsiteY56" fmla="*/ 1635726 h 10287000"/>
              <a:gd name="connsiteX57" fmla="*/ 18288000 w 18288000"/>
              <a:gd name="connsiteY57" fmla="*/ 39423 h 10287000"/>
              <a:gd name="connsiteX58" fmla="*/ 18288000 w 18288000"/>
              <a:gd name="connsiteY58" fmla="*/ 1664051 h 10287000"/>
              <a:gd name="connsiteX59" fmla="*/ 17416408 w 18288000"/>
              <a:gd name="connsiteY59" fmla="*/ 1664051 h 10287000"/>
              <a:gd name="connsiteX60" fmla="*/ 17413652 w 18288000"/>
              <a:gd name="connsiteY60" fmla="*/ 1658936 h 10287000"/>
              <a:gd name="connsiteX61" fmla="*/ 17817372 w 18288000"/>
              <a:gd name="connsiteY61" fmla="*/ 1658936 h 10287000"/>
              <a:gd name="connsiteX62" fmla="*/ 18087372 w 18288000"/>
              <a:gd name="connsiteY62" fmla="*/ 1388936 h 10287000"/>
              <a:gd name="connsiteX63" fmla="*/ 17817372 w 18288000"/>
              <a:gd name="connsiteY63" fmla="*/ 1118936 h 10287000"/>
              <a:gd name="connsiteX64" fmla="*/ 17125628 w 18288000"/>
              <a:gd name="connsiteY64" fmla="*/ 1118936 h 10287000"/>
              <a:gd name="connsiteX65" fmla="*/ 17125628 w 18288000"/>
              <a:gd name="connsiteY65" fmla="*/ 1089147 h 10287000"/>
              <a:gd name="connsiteX66" fmla="*/ 17144716 w 18288000"/>
              <a:gd name="connsiteY66" fmla="*/ 1081652 h 10287000"/>
              <a:gd name="connsiteX67" fmla="*/ 17274712 w 18288000"/>
              <a:gd name="connsiteY67" fmla="*/ 850742 h 10287000"/>
              <a:gd name="connsiteX68" fmla="*/ 17144716 w 18288000"/>
              <a:gd name="connsiteY68" fmla="*/ 619830 h 10287000"/>
              <a:gd name="connsiteX69" fmla="*/ 17125628 w 18288000"/>
              <a:gd name="connsiteY69" fmla="*/ 610351 h 10287000"/>
              <a:gd name="connsiteX70" fmla="*/ 17125628 w 18288000"/>
              <a:gd name="connsiteY70" fmla="*/ 582035 h 10287000"/>
              <a:gd name="connsiteX71" fmla="*/ 17626964 w 18288000"/>
              <a:gd name="connsiteY71" fmla="*/ 582035 h 10287000"/>
              <a:gd name="connsiteX72" fmla="*/ 17896964 w 18288000"/>
              <a:gd name="connsiteY72" fmla="*/ 312035 h 10287000"/>
              <a:gd name="connsiteX73" fmla="*/ 17681380 w 18288000"/>
              <a:gd name="connsiteY73" fmla="*/ 47521 h 10287000"/>
              <a:gd name="connsiteX74" fmla="*/ 17639832 w 18288000"/>
              <a:gd name="connsiteY74" fmla="*/ 43333 h 10287000"/>
              <a:gd name="connsiteX75" fmla="*/ 18249218 w 18288000"/>
              <a:gd name="connsiteY75" fmla="*/ 43333 h 10287000"/>
              <a:gd name="connsiteX76" fmla="*/ 0 w 18288000"/>
              <a:gd name="connsiteY76" fmla="*/ 0 h 10287000"/>
              <a:gd name="connsiteX77" fmla="*/ 8764198 w 18288000"/>
              <a:gd name="connsiteY77" fmla="*/ 0 h 10287000"/>
              <a:gd name="connsiteX78" fmla="*/ 8774225 w 18288000"/>
              <a:gd name="connsiteY78" fmla="*/ 3113 h 10287000"/>
              <a:gd name="connsiteX79" fmla="*/ 8828639 w 18288000"/>
              <a:gd name="connsiteY79" fmla="*/ 8598 h 10287000"/>
              <a:gd name="connsiteX80" fmla="*/ 9329976 w 18288000"/>
              <a:gd name="connsiteY80" fmla="*/ 8598 h 10287000"/>
              <a:gd name="connsiteX81" fmla="*/ 9329976 w 18288000"/>
              <a:gd name="connsiteY81" fmla="*/ 36914 h 10287000"/>
              <a:gd name="connsiteX82" fmla="*/ 9310888 w 18288000"/>
              <a:gd name="connsiteY82" fmla="*/ 46393 h 10287000"/>
              <a:gd name="connsiteX83" fmla="*/ 9180892 w 18288000"/>
              <a:gd name="connsiteY83" fmla="*/ 277305 h 10287000"/>
              <a:gd name="connsiteX84" fmla="*/ 9310888 w 18288000"/>
              <a:gd name="connsiteY84" fmla="*/ 508215 h 10287000"/>
              <a:gd name="connsiteX85" fmla="*/ 9329976 w 18288000"/>
              <a:gd name="connsiteY85" fmla="*/ 515710 h 10287000"/>
              <a:gd name="connsiteX86" fmla="*/ 9329976 w 18288000"/>
              <a:gd name="connsiteY86" fmla="*/ 545499 h 10287000"/>
              <a:gd name="connsiteX87" fmla="*/ 8638232 w 18288000"/>
              <a:gd name="connsiteY87" fmla="*/ 545499 h 10287000"/>
              <a:gd name="connsiteX88" fmla="*/ 8368234 w 18288000"/>
              <a:gd name="connsiteY88" fmla="*/ 815499 h 10287000"/>
              <a:gd name="connsiteX89" fmla="*/ 8533137 w 18288000"/>
              <a:gd name="connsiteY89" fmla="*/ 1064281 h 10287000"/>
              <a:gd name="connsiteX90" fmla="*/ 8542736 w 18288000"/>
              <a:gd name="connsiteY90" fmla="*/ 1067261 h 10287000"/>
              <a:gd name="connsiteX91" fmla="*/ 8542736 w 18288000"/>
              <a:gd name="connsiteY91" fmla="*/ 1090614 h 10287000"/>
              <a:gd name="connsiteX92" fmla="*/ 7596088 w 18288000"/>
              <a:gd name="connsiteY92" fmla="*/ 1090614 h 10287000"/>
              <a:gd name="connsiteX93" fmla="*/ 7326086 w 18288000"/>
              <a:gd name="connsiteY93" fmla="*/ 1360614 h 10287000"/>
              <a:gd name="connsiteX94" fmla="*/ 7596088 w 18288000"/>
              <a:gd name="connsiteY94" fmla="*/ 1630614 h 10287000"/>
              <a:gd name="connsiteX95" fmla="*/ 8074616 w 18288000"/>
              <a:gd name="connsiteY95" fmla="*/ 1630614 h 10287000"/>
              <a:gd name="connsiteX96" fmla="*/ 8074616 w 18288000"/>
              <a:gd name="connsiteY96" fmla="*/ 1640018 h 10287000"/>
              <a:gd name="connsiteX97" fmla="*/ 8062746 w 18288000"/>
              <a:gd name="connsiteY97" fmla="*/ 1641215 h 10287000"/>
              <a:gd name="connsiteX98" fmla="*/ 7847163 w 18288000"/>
              <a:gd name="connsiteY98" fmla="*/ 1905728 h 10287000"/>
              <a:gd name="connsiteX99" fmla="*/ 8062746 w 18288000"/>
              <a:gd name="connsiteY99" fmla="*/ 2170241 h 10287000"/>
              <a:gd name="connsiteX100" fmla="*/ 8074616 w 18288000"/>
              <a:gd name="connsiteY100" fmla="*/ 2171438 h 10287000"/>
              <a:gd name="connsiteX101" fmla="*/ 8074616 w 18288000"/>
              <a:gd name="connsiteY101" fmla="*/ 2180843 h 10287000"/>
              <a:gd name="connsiteX102" fmla="*/ 7095184 w 18288000"/>
              <a:gd name="connsiteY102" fmla="*/ 2180843 h 10287000"/>
              <a:gd name="connsiteX103" fmla="*/ 6825183 w 18288000"/>
              <a:gd name="connsiteY103" fmla="*/ 2450844 h 10287000"/>
              <a:gd name="connsiteX104" fmla="*/ 6990089 w 18288000"/>
              <a:gd name="connsiteY104" fmla="*/ 2699625 h 10287000"/>
              <a:gd name="connsiteX105" fmla="*/ 7039401 w 18288000"/>
              <a:gd name="connsiteY105" fmla="*/ 2714933 h 10287000"/>
              <a:gd name="connsiteX106" fmla="*/ 7039401 w 18288000"/>
              <a:gd name="connsiteY106" fmla="*/ 2725958 h 10287000"/>
              <a:gd name="connsiteX107" fmla="*/ 6073207 w 18288000"/>
              <a:gd name="connsiteY107" fmla="*/ 2725958 h 10287000"/>
              <a:gd name="connsiteX108" fmla="*/ 5803205 w 18288000"/>
              <a:gd name="connsiteY108" fmla="*/ 2995958 h 10287000"/>
              <a:gd name="connsiteX109" fmla="*/ 6073207 w 18288000"/>
              <a:gd name="connsiteY109" fmla="*/ 3265958 h 10287000"/>
              <a:gd name="connsiteX110" fmla="*/ 7039401 w 18288000"/>
              <a:gd name="connsiteY110" fmla="*/ 3265958 h 10287000"/>
              <a:gd name="connsiteX111" fmla="*/ 7039401 w 18288000"/>
              <a:gd name="connsiteY111" fmla="*/ 3287420 h 10287000"/>
              <a:gd name="connsiteX112" fmla="*/ 7023707 w 18288000"/>
              <a:gd name="connsiteY112" fmla="*/ 3292291 h 10287000"/>
              <a:gd name="connsiteX113" fmla="*/ 6858804 w 18288000"/>
              <a:gd name="connsiteY113" fmla="*/ 3541073 h 10287000"/>
              <a:gd name="connsiteX114" fmla="*/ 7128803 w 18288000"/>
              <a:gd name="connsiteY114" fmla="*/ 3811073 h 10287000"/>
              <a:gd name="connsiteX115" fmla="*/ 7322948 w 18288000"/>
              <a:gd name="connsiteY115" fmla="*/ 3811073 h 10287000"/>
              <a:gd name="connsiteX116" fmla="*/ 7322948 w 18288000"/>
              <a:gd name="connsiteY116" fmla="*/ 3856909 h 10287000"/>
              <a:gd name="connsiteX117" fmla="*/ 7313016 w 18288000"/>
              <a:gd name="connsiteY117" fmla="*/ 3862300 h 10287000"/>
              <a:gd name="connsiteX118" fmla="*/ 7193976 w 18288000"/>
              <a:gd name="connsiteY118" fmla="*/ 4086188 h 10287000"/>
              <a:gd name="connsiteX119" fmla="*/ 7313016 w 18288000"/>
              <a:gd name="connsiteY119" fmla="*/ 4310075 h 10287000"/>
              <a:gd name="connsiteX120" fmla="*/ 7322948 w 18288000"/>
              <a:gd name="connsiteY120" fmla="*/ 4315466 h 10287000"/>
              <a:gd name="connsiteX121" fmla="*/ 7322948 w 18288000"/>
              <a:gd name="connsiteY121" fmla="*/ 4361301 h 10287000"/>
              <a:gd name="connsiteX122" fmla="*/ 6911642 w 18288000"/>
              <a:gd name="connsiteY122" fmla="*/ 4361301 h 10287000"/>
              <a:gd name="connsiteX123" fmla="*/ 6641641 w 18288000"/>
              <a:gd name="connsiteY123" fmla="*/ 4631301 h 10287000"/>
              <a:gd name="connsiteX124" fmla="*/ 6911642 w 18288000"/>
              <a:gd name="connsiteY124" fmla="*/ 4901301 h 10287000"/>
              <a:gd name="connsiteX125" fmla="*/ 7497020 w 18288000"/>
              <a:gd name="connsiteY125" fmla="*/ 4901301 h 10287000"/>
              <a:gd name="connsiteX126" fmla="*/ 7475152 w 18288000"/>
              <a:gd name="connsiteY126" fmla="*/ 4903506 h 10287000"/>
              <a:gd name="connsiteX127" fmla="*/ 7237711 w 18288000"/>
              <a:gd name="connsiteY127" fmla="*/ 5194837 h 10287000"/>
              <a:gd name="connsiteX128" fmla="*/ 7475152 w 18288000"/>
              <a:gd name="connsiteY128" fmla="*/ 5486169 h 10287000"/>
              <a:gd name="connsiteX129" fmla="*/ 7475396 w 18288000"/>
              <a:gd name="connsiteY129" fmla="*/ 5486193 h 10287000"/>
              <a:gd name="connsiteX130" fmla="*/ 7307327 w 18288000"/>
              <a:gd name="connsiteY130" fmla="*/ 5486193 h 10287000"/>
              <a:gd name="connsiteX131" fmla="*/ 7037325 w 18288000"/>
              <a:gd name="connsiteY131" fmla="*/ 5756193 h 10287000"/>
              <a:gd name="connsiteX132" fmla="*/ 7307327 w 18288000"/>
              <a:gd name="connsiteY132" fmla="*/ 6026193 h 10287000"/>
              <a:gd name="connsiteX133" fmla="*/ 7318375 w 18288000"/>
              <a:gd name="connsiteY133" fmla="*/ 6026193 h 10287000"/>
              <a:gd name="connsiteX134" fmla="*/ 7318375 w 18288000"/>
              <a:gd name="connsiteY134" fmla="*/ 6027848 h 10287000"/>
              <a:gd name="connsiteX135" fmla="*/ 6408381 w 18288000"/>
              <a:gd name="connsiteY135" fmla="*/ 6027848 h 10287000"/>
              <a:gd name="connsiteX136" fmla="*/ 6138377 w 18288000"/>
              <a:gd name="connsiteY136" fmla="*/ 6297848 h 10287000"/>
              <a:gd name="connsiteX137" fmla="*/ 6408381 w 18288000"/>
              <a:gd name="connsiteY137" fmla="*/ 6567848 h 10287000"/>
              <a:gd name="connsiteX138" fmla="*/ 8870297 w 18288000"/>
              <a:gd name="connsiteY138" fmla="*/ 6567848 h 10287000"/>
              <a:gd name="connsiteX139" fmla="*/ 8871286 w 18288000"/>
              <a:gd name="connsiteY139" fmla="*/ 6569502 h 10287000"/>
              <a:gd name="connsiteX140" fmla="*/ 8638232 w 18288000"/>
              <a:gd name="connsiteY140" fmla="*/ 6569502 h 10287000"/>
              <a:gd name="connsiteX141" fmla="*/ 8368234 w 18288000"/>
              <a:gd name="connsiteY141" fmla="*/ 6839502 h 10287000"/>
              <a:gd name="connsiteX142" fmla="*/ 8638232 w 18288000"/>
              <a:gd name="connsiteY142" fmla="*/ 7109502 h 10287000"/>
              <a:gd name="connsiteX143" fmla="*/ 9244996 w 18288000"/>
              <a:gd name="connsiteY143" fmla="*/ 7109502 h 10287000"/>
              <a:gd name="connsiteX144" fmla="*/ 9246258 w 18288000"/>
              <a:gd name="connsiteY144" fmla="*/ 7111157 h 10287000"/>
              <a:gd name="connsiteX145" fmla="*/ 9012182 w 18288000"/>
              <a:gd name="connsiteY145" fmla="*/ 7111157 h 10287000"/>
              <a:gd name="connsiteX146" fmla="*/ 8742182 w 18288000"/>
              <a:gd name="connsiteY146" fmla="*/ 7381156 h 10287000"/>
              <a:gd name="connsiteX147" fmla="*/ 9012182 w 18288000"/>
              <a:gd name="connsiteY147" fmla="*/ 7651156 h 10287000"/>
              <a:gd name="connsiteX148" fmla="*/ 9787950 w 18288000"/>
              <a:gd name="connsiteY148" fmla="*/ 7651156 h 10287000"/>
              <a:gd name="connsiteX149" fmla="*/ 9789989 w 18288000"/>
              <a:gd name="connsiteY149" fmla="*/ 7652811 h 10287000"/>
              <a:gd name="connsiteX150" fmla="*/ 9369905 w 18288000"/>
              <a:gd name="connsiteY150" fmla="*/ 7652811 h 10287000"/>
              <a:gd name="connsiteX151" fmla="*/ 9099905 w 18288000"/>
              <a:gd name="connsiteY151" fmla="*/ 7922811 h 10287000"/>
              <a:gd name="connsiteX152" fmla="*/ 9369905 w 18288000"/>
              <a:gd name="connsiteY152" fmla="*/ 8192811 h 10287000"/>
              <a:gd name="connsiteX153" fmla="*/ 10001360 w 18288000"/>
              <a:gd name="connsiteY153" fmla="*/ 8192811 h 10287000"/>
              <a:gd name="connsiteX154" fmla="*/ 9929062 w 18288000"/>
              <a:gd name="connsiteY154" fmla="*/ 8207408 h 10287000"/>
              <a:gd name="connsiteX155" fmla="*/ 9764158 w 18288000"/>
              <a:gd name="connsiteY155" fmla="*/ 8456190 h 10287000"/>
              <a:gd name="connsiteX156" fmla="*/ 10034158 w 18288000"/>
              <a:gd name="connsiteY156" fmla="*/ 8726190 h 10287000"/>
              <a:gd name="connsiteX157" fmla="*/ 10800374 w 18288000"/>
              <a:gd name="connsiteY157" fmla="*/ 8726190 h 10287000"/>
              <a:gd name="connsiteX158" fmla="*/ 10804019 w 18288000"/>
              <a:gd name="connsiteY158" fmla="*/ 8728169 h 10287000"/>
              <a:gd name="connsiteX159" fmla="*/ 10909116 w 18288000"/>
              <a:gd name="connsiteY159" fmla="*/ 8749387 h 10287000"/>
              <a:gd name="connsiteX160" fmla="*/ 11573053 w 18288000"/>
              <a:gd name="connsiteY160" fmla="*/ 8749387 h 10287000"/>
              <a:gd name="connsiteX161" fmla="*/ 11526544 w 18288000"/>
              <a:gd name="connsiteY161" fmla="*/ 8777605 h 10287000"/>
              <a:gd name="connsiteX162" fmla="*/ 11502236 w 18288000"/>
              <a:gd name="connsiteY162" fmla="*/ 8804357 h 10287000"/>
              <a:gd name="connsiteX163" fmla="*/ 11499689 w 18288000"/>
              <a:gd name="connsiteY163" fmla="*/ 8805739 h 10287000"/>
              <a:gd name="connsiteX164" fmla="*/ 11380649 w 18288000"/>
              <a:gd name="connsiteY164" fmla="*/ 9029627 h 10287000"/>
              <a:gd name="connsiteX165" fmla="*/ 11650649 w 18288000"/>
              <a:gd name="connsiteY165" fmla="*/ 9299627 h 10287000"/>
              <a:gd name="connsiteX166" fmla="*/ 12043679 w 18288000"/>
              <a:gd name="connsiteY166" fmla="*/ 9299627 h 10287000"/>
              <a:gd name="connsiteX167" fmla="*/ 11989305 w 18288000"/>
              <a:gd name="connsiteY167" fmla="*/ 9310605 h 10287000"/>
              <a:gd name="connsiteX168" fmla="*/ 11824401 w 18288000"/>
              <a:gd name="connsiteY168" fmla="*/ 9559387 h 10287000"/>
              <a:gd name="connsiteX169" fmla="*/ 12039987 w 18288000"/>
              <a:gd name="connsiteY169" fmla="*/ 9823901 h 10287000"/>
              <a:gd name="connsiteX170" fmla="*/ 12080875 w 18288000"/>
              <a:gd name="connsiteY170" fmla="*/ 9828023 h 10287000"/>
              <a:gd name="connsiteX171" fmla="*/ 14770840 w 18288000"/>
              <a:gd name="connsiteY171" fmla="*/ 9828023 h 10287000"/>
              <a:gd name="connsiteX172" fmla="*/ 14811729 w 18288000"/>
              <a:gd name="connsiteY172" fmla="*/ 9823901 h 10287000"/>
              <a:gd name="connsiteX173" fmla="*/ 15027315 w 18288000"/>
              <a:gd name="connsiteY173" fmla="*/ 9559387 h 10287000"/>
              <a:gd name="connsiteX174" fmla="*/ 14862411 w 18288000"/>
              <a:gd name="connsiteY174" fmla="*/ 9310605 h 10287000"/>
              <a:gd name="connsiteX175" fmla="*/ 14808034 w 18288000"/>
              <a:gd name="connsiteY175" fmla="*/ 9299627 h 10287000"/>
              <a:gd name="connsiteX176" fmla="*/ 16421446 w 18288000"/>
              <a:gd name="connsiteY176" fmla="*/ 9299627 h 10287000"/>
              <a:gd name="connsiteX177" fmla="*/ 16691446 w 18288000"/>
              <a:gd name="connsiteY177" fmla="*/ 9029627 h 10287000"/>
              <a:gd name="connsiteX178" fmla="*/ 16526542 w 18288000"/>
              <a:gd name="connsiteY178" fmla="*/ 8780845 h 10287000"/>
              <a:gd name="connsiteX179" fmla="*/ 16454244 w 18288000"/>
              <a:gd name="connsiteY179" fmla="*/ 8766248 h 10287000"/>
              <a:gd name="connsiteX180" fmla="*/ 17085700 w 18288000"/>
              <a:gd name="connsiteY180" fmla="*/ 8766248 h 10287000"/>
              <a:gd name="connsiteX181" fmla="*/ 17355700 w 18288000"/>
              <a:gd name="connsiteY181" fmla="*/ 8496248 h 10287000"/>
              <a:gd name="connsiteX182" fmla="*/ 17085700 w 18288000"/>
              <a:gd name="connsiteY182" fmla="*/ 8226248 h 10287000"/>
              <a:gd name="connsiteX183" fmla="*/ 16665615 w 18288000"/>
              <a:gd name="connsiteY183" fmla="*/ 8226248 h 10287000"/>
              <a:gd name="connsiteX184" fmla="*/ 16667654 w 18288000"/>
              <a:gd name="connsiteY184" fmla="*/ 8224593 h 10287000"/>
              <a:gd name="connsiteX185" fmla="*/ 17443422 w 18288000"/>
              <a:gd name="connsiteY185" fmla="*/ 8224593 h 10287000"/>
              <a:gd name="connsiteX186" fmla="*/ 17713422 w 18288000"/>
              <a:gd name="connsiteY186" fmla="*/ 7954593 h 10287000"/>
              <a:gd name="connsiteX187" fmla="*/ 17443422 w 18288000"/>
              <a:gd name="connsiteY187" fmla="*/ 7684594 h 10287000"/>
              <a:gd name="connsiteX188" fmla="*/ 17209346 w 18288000"/>
              <a:gd name="connsiteY188" fmla="*/ 7684594 h 10287000"/>
              <a:gd name="connsiteX189" fmla="*/ 17210608 w 18288000"/>
              <a:gd name="connsiteY189" fmla="*/ 7682939 h 10287000"/>
              <a:gd name="connsiteX190" fmla="*/ 17817372 w 18288000"/>
              <a:gd name="connsiteY190" fmla="*/ 7682939 h 10287000"/>
              <a:gd name="connsiteX191" fmla="*/ 18087372 w 18288000"/>
              <a:gd name="connsiteY191" fmla="*/ 7412939 h 10287000"/>
              <a:gd name="connsiteX192" fmla="*/ 17817372 w 18288000"/>
              <a:gd name="connsiteY192" fmla="*/ 7142939 h 10287000"/>
              <a:gd name="connsiteX193" fmla="*/ 17584318 w 18288000"/>
              <a:gd name="connsiteY193" fmla="*/ 7142939 h 10287000"/>
              <a:gd name="connsiteX194" fmla="*/ 17585308 w 18288000"/>
              <a:gd name="connsiteY194" fmla="*/ 7141285 h 10287000"/>
              <a:gd name="connsiteX195" fmla="*/ 18288000 w 18288000"/>
              <a:gd name="connsiteY195" fmla="*/ 7141285 h 10287000"/>
              <a:gd name="connsiteX196" fmla="*/ 18288000 w 18288000"/>
              <a:gd name="connsiteY196" fmla="*/ 7684594 h 10287000"/>
              <a:gd name="connsiteX197" fmla="*/ 18166964 w 18288000"/>
              <a:gd name="connsiteY197" fmla="*/ 7684594 h 10287000"/>
              <a:gd name="connsiteX198" fmla="*/ 17896964 w 18288000"/>
              <a:gd name="connsiteY198" fmla="*/ 7954593 h 10287000"/>
              <a:gd name="connsiteX199" fmla="*/ 18166964 w 18288000"/>
              <a:gd name="connsiteY199" fmla="*/ 8224593 h 10287000"/>
              <a:gd name="connsiteX200" fmla="*/ 18288000 w 18288000"/>
              <a:gd name="connsiteY200" fmla="*/ 8224593 h 10287000"/>
              <a:gd name="connsiteX201" fmla="*/ 18288000 w 18288000"/>
              <a:gd name="connsiteY201" fmla="*/ 10287000 h 10287000"/>
              <a:gd name="connsiteX202" fmla="*/ 0 w 18288000"/>
              <a:gd name="connsiteY202" fmla="*/ 10287000 h 10287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Lst>
            <a:rect l="l" t="t" r="r" b="b"/>
            <a:pathLst>
              <a:path w="18288000" h="10287000">
                <a:moveTo>
                  <a:pt x="10244184" y="8746079"/>
                </a:moveTo>
                <a:cubicBezTo>
                  <a:pt x="10095066" y="8746079"/>
                  <a:pt x="9974184" y="8866963"/>
                  <a:pt x="9974184" y="9016079"/>
                </a:cubicBezTo>
                <a:cubicBezTo>
                  <a:pt x="9974184" y="9165195"/>
                  <a:pt x="10095066" y="9286079"/>
                  <a:pt x="10244184" y="9286079"/>
                </a:cubicBezTo>
                <a:lnTo>
                  <a:pt x="10616757" y="9286079"/>
                </a:lnTo>
                <a:cubicBezTo>
                  <a:pt x="10765875" y="9286079"/>
                  <a:pt x="10886757" y="9165195"/>
                  <a:pt x="10886757" y="9016079"/>
                </a:cubicBezTo>
                <a:cubicBezTo>
                  <a:pt x="10886757" y="8866963"/>
                  <a:pt x="10765875" y="8746079"/>
                  <a:pt x="10616757" y="8746079"/>
                </a:cubicBezTo>
                <a:close/>
                <a:moveTo>
                  <a:pt x="7916068" y="7111157"/>
                </a:moveTo>
                <a:cubicBezTo>
                  <a:pt x="7766950" y="7111157"/>
                  <a:pt x="7646066" y="7232040"/>
                  <a:pt x="7646066" y="7381156"/>
                </a:cubicBezTo>
                <a:cubicBezTo>
                  <a:pt x="7646066" y="7530273"/>
                  <a:pt x="7766950" y="7651156"/>
                  <a:pt x="7916068" y="7651156"/>
                </a:cubicBezTo>
                <a:lnTo>
                  <a:pt x="8288640" y="7651156"/>
                </a:lnTo>
                <a:cubicBezTo>
                  <a:pt x="8437756" y="7651156"/>
                  <a:pt x="8558639" y="7530273"/>
                  <a:pt x="8558639" y="7381156"/>
                </a:cubicBezTo>
                <a:cubicBezTo>
                  <a:pt x="8558639" y="7232040"/>
                  <a:pt x="8437756" y="7111157"/>
                  <a:pt x="8288640" y="7111157"/>
                </a:cubicBezTo>
                <a:close/>
                <a:moveTo>
                  <a:pt x="17857466" y="6599630"/>
                </a:moveTo>
                <a:lnTo>
                  <a:pt x="18288000" y="6599630"/>
                </a:lnTo>
                <a:lnTo>
                  <a:pt x="18288000" y="6601285"/>
                </a:lnTo>
                <a:lnTo>
                  <a:pt x="17856710" y="6601285"/>
                </a:lnTo>
                <a:close/>
                <a:moveTo>
                  <a:pt x="18166506" y="5474738"/>
                </a:moveTo>
                <a:lnTo>
                  <a:pt x="18288000" y="5474738"/>
                </a:lnTo>
                <a:lnTo>
                  <a:pt x="18288000" y="6059630"/>
                </a:lnTo>
                <a:lnTo>
                  <a:pt x="18046092" y="6059630"/>
                </a:lnTo>
                <a:lnTo>
                  <a:pt x="18152328" y="5588224"/>
                </a:lnTo>
                <a:close/>
                <a:moveTo>
                  <a:pt x="18219124" y="4929623"/>
                </a:moveTo>
                <a:lnTo>
                  <a:pt x="18288000" y="4929623"/>
                </a:lnTo>
                <a:lnTo>
                  <a:pt x="18288000" y="4934738"/>
                </a:lnTo>
                <a:lnTo>
                  <a:pt x="18218968" y="4934738"/>
                </a:lnTo>
                <a:close/>
                <a:moveTo>
                  <a:pt x="18217220" y="4384510"/>
                </a:moveTo>
                <a:lnTo>
                  <a:pt x="18288000" y="4384510"/>
                </a:lnTo>
                <a:lnTo>
                  <a:pt x="18288000" y="4389625"/>
                </a:lnTo>
                <a:lnTo>
                  <a:pt x="18217532" y="4389625"/>
                </a:lnTo>
                <a:close/>
                <a:moveTo>
                  <a:pt x="5999551" y="4361301"/>
                </a:moveTo>
                <a:cubicBezTo>
                  <a:pt x="5850435" y="4361301"/>
                  <a:pt x="5729552" y="4482185"/>
                  <a:pt x="5729552" y="4631301"/>
                </a:cubicBezTo>
                <a:cubicBezTo>
                  <a:pt x="5729552" y="4780418"/>
                  <a:pt x="5850435" y="4901301"/>
                  <a:pt x="5999551" y="4901301"/>
                </a:cubicBezTo>
                <a:lnTo>
                  <a:pt x="6228135" y="4901301"/>
                </a:lnTo>
                <a:cubicBezTo>
                  <a:pt x="6377253" y="4901301"/>
                  <a:pt x="6498136" y="4780418"/>
                  <a:pt x="6498136" y="4631301"/>
                </a:cubicBezTo>
                <a:cubicBezTo>
                  <a:pt x="6498136" y="4482185"/>
                  <a:pt x="6377253" y="4361301"/>
                  <a:pt x="6228135" y="4361301"/>
                </a:cubicBezTo>
                <a:close/>
                <a:moveTo>
                  <a:pt x="18163112" y="3839395"/>
                </a:moveTo>
                <a:lnTo>
                  <a:pt x="18288000" y="3839395"/>
                </a:lnTo>
                <a:lnTo>
                  <a:pt x="18288000" y="3844510"/>
                </a:lnTo>
                <a:lnTo>
                  <a:pt x="18163882" y="3844510"/>
                </a:lnTo>
                <a:close/>
                <a:moveTo>
                  <a:pt x="18057438" y="3294280"/>
                </a:moveTo>
                <a:lnTo>
                  <a:pt x="18288000" y="3294280"/>
                </a:lnTo>
                <a:lnTo>
                  <a:pt x="18288000" y="3299395"/>
                </a:lnTo>
                <a:lnTo>
                  <a:pt x="18058674" y="3299395"/>
                </a:lnTo>
                <a:close/>
                <a:moveTo>
                  <a:pt x="17899292" y="2749163"/>
                </a:moveTo>
                <a:lnTo>
                  <a:pt x="18288000" y="2749163"/>
                </a:lnTo>
                <a:lnTo>
                  <a:pt x="18288000" y="2754280"/>
                </a:lnTo>
                <a:lnTo>
                  <a:pt x="17901006" y="2754280"/>
                </a:lnTo>
                <a:close/>
                <a:moveTo>
                  <a:pt x="17686150" y="2204051"/>
                </a:moveTo>
                <a:lnTo>
                  <a:pt x="18288000" y="2204051"/>
                </a:lnTo>
                <a:lnTo>
                  <a:pt x="18288000" y="2209166"/>
                </a:lnTo>
                <a:lnTo>
                  <a:pt x="17688366" y="2209166"/>
                </a:lnTo>
                <a:close/>
                <a:moveTo>
                  <a:pt x="6720629" y="1635726"/>
                </a:moveTo>
                <a:cubicBezTo>
                  <a:pt x="6571511" y="1635726"/>
                  <a:pt x="6450628" y="1756610"/>
                  <a:pt x="6450628" y="1905726"/>
                </a:cubicBezTo>
                <a:cubicBezTo>
                  <a:pt x="6450628" y="2054843"/>
                  <a:pt x="6571511" y="2175726"/>
                  <a:pt x="6720629" y="2175726"/>
                </a:cubicBezTo>
                <a:lnTo>
                  <a:pt x="6949216" y="2175726"/>
                </a:lnTo>
                <a:cubicBezTo>
                  <a:pt x="7098331" y="2175726"/>
                  <a:pt x="7219212" y="2054843"/>
                  <a:pt x="7219212" y="1905726"/>
                </a:cubicBezTo>
                <a:cubicBezTo>
                  <a:pt x="7219212" y="1756610"/>
                  <a:pt x="7098331" y="1635726"/>
                  <a:pt x="6949216" y="1635726"/>
                </a:cubicBezTo>
                <a:close/>
                <a:moveTo>
                  <a:pt x="18288000" y="39423"/>
                </a:moveTo>
                <a:lnTo>
                  <a:pt x="18288000" y="1664051"/>
                </a:lnTo>
                <a:lnTo>
                  <a:pt x="17416408" y="1664051"/>
                </a:lnTo>
                <a:lnTo>
                  <a:pt x="17413652" y="1658936"/>
                </a:lnTo>
                <a:lnTo>
                  <a:pt x="17817372" y="1658936"/>
                </a:lnTo>
                <a:cubicBezTo>
                  <a:pt x="17966488" y="1658936"/>
                  <a:pt x="18087372" y="1538053"/>
                  <a:pt x="18087372" y="1388936"/>
                </a:cubicBezTo>
                <a:cubicBezTo>
                  <a:pt x="18087372" y="1239820"/>
                  <a:pt x="17966488" y="1118936"/>
                  <a:pt x="17817372" y="1118936"/>
                </a:cubicBezTo>
                <a:lnTo>
                  <a:pt x="17125628" y="1118936"/>
                </a:lnTo>
                <a:lnTo>
                  <a:pt x="17125628" y="1089147"/>
                </a:lnTo>
                <a:lnTo>
                  <a:pt x="17144716" y="1081652"/>
                </a:lnTo>
                <a:cubicBezTo>
                  <a:pt x="17222652" y="1034297"/>
                  <a:pt x="17274712" y="948599"/>
                  <a:pt x="17274712" y="850742"/>
                </a:cubicBezTo>
                <a:cubicBezTo>
                  <a:pt x="17274712" y="752884"/>
                  <a:pt x="17222652" y="667185"/>
                  <a:pt x="17144716" y="619830"/>
                </a:cubicBezTo>
                <a:lnTo>
                  <a:pt x="17125628" y="610351"/>
                </a:lnTo>
                <a:lnTo>
                  <a:pt x="17125628" y="582035"/>
                </a:lnTo>
                <a:lnTo>
                  <a:pt x="17626964" y="582035"/>
                </a:lnTo>
                <a:cubicBezTo>
                  <a:pt x="17776082" y="582035"/>
                  <a:pt x="17896964" y="461152"/>
                  <a:pt x="17896964" y="312035"/>
                </a:cubicBezTo>
                <a:cubicBezTo>
                  <a:pt x="17896964" y="181558"/>
                  <a:pt x="17804414" y="72697"/>
                  <a:pt x="17681380" y="47521"/>
                </a:cubicBezTo>
                <a:lnTo>
                  <a:pt x="17639832" y="43333"/>
                </a:lnTo>
                <a:lnTo>
                  <a:pt x="18249218" y="43333"/>
                </a:lnTo>
                <a:close/>
                <a:moveTo>
                  <a:pt x="0" y="0"/>
                </a:moveTo>
                <a:lnTo>
                  <a:pt x="8764198" y="0"/>
                </a:lnTo>
                <a:lnTo>
                  <a:pt x="8774225" y="3113"/>
                </a:lnTo>
                <a:cubicBezTo>
                  <a:pt x="8791801" y="6709"/>
                  <a:pt x="8810000" y="8598"/>
                  <a:pt x="8828639" y="8598"/>
                </a:cubicBezTo>
                <a:lnTo>
                  <a:pt x="9329976" y="8598"/>
                </a:lnTo>
                <a:lnTo>
                  <a:pt x="9329976" y="36914"/>
                </a:lnTo>
                <a:lnTo>
                  <a:pt x="9310888" y="46393"/>
                </a:lnTo>
                <a:cubicBezTo>
                  <a:pt x="9232952" y="93749"/>
                  <a:pt x="9180892" y="179447"/>
                  <a:pt x="9180892" y="277305"/>
                </a:cubicBezTo>
                <a:cubicBezTo>
                  <a:pt x="9180892" y="375162"/>
                  <a:pt x="9232952" y="460860"/>
                  <a:pt x="9310888" y="508215"/>
                </a:cubicBezTo>
                <a:lnTo>
                  <a:pt x="9329976" y="515710"/>
                </a:lnTo>
                <a:lnTo>
                  <a:pt x="9329976" y="545499"/>
                </a:lnTo>
                <a:lnTo>
                  <a:pt x="8638232" y="545499"/>
                </a:lnTo>
                <a:cubicBezTo>
                  <a:pt x="8489116" y="545499"/>
                  <a:pt x="8368234" y="666383"/>
                  <a:pt x="8368234" y="815499"/>
                </a:cubicBezTo>
                <a:cubicBezTo>
                  <a:pt x="8368234" y="927337"/>
                  <a:pt x="8436230" y="1023293"/>
                  <a:pt x="8533137" y="1064281"/>
                </a:cubicBezTo>
                <a:lnTo>
                  <a:pt x="8542736" y="1067261"/>
                </a:lnTo>
                <a:lnTo>
                  <a:pt x="8542736" y="1090614"/>
                </a:lnTo>
                <a:lnTo>
                  <a:pt x="7596088" y="1090614"/>
                </a:lnTo>
                <a:cubicBezTo>
                  <a:pt x="7446970" y="1090614"/>
                  <a:pt x="7326086" y="1211498"/>
                  <a:pt x="7326086" y="1360614"/>
                </a:cubicBezTo>
                <a:cubicBezTo>
                  <a:pt x="7326086" y="1509731"/>
                  <a:pt x="7446970" y="1630614"/>
                  <a:pt x="7596088" y="1630614"/>
                </a:cubicBezTo>
                <a:lnTo>
                  <a:pt x="8074616" y="1630614"/>
                </a:lnTo>
                <a:lnTo>
                  <a:pt x="8074616" y="1640018"/>
                </a:lnTo>
                <a:lnTo>
                  <a:pt x="8062746" y="1641215"/>
                </a:lnTo>
                <a:cubicBezTo>
                  <a:pt x="7939714" y="1666391"/>
                  <a:pt x="7847163" y="1775253"/>
                  <a:pt x="7847163" y="1905728"/>
                </a:cubicBezTo>
                <a:cubicBezTo>
                  <a:pt x="7847163" y="2036206"/>
                  <a:pt x="7939714" y="2145065"/>
                  <a:pt x="8062746" y="2170241"/>
                </a:cubicBezTo>
                <a:lnTo>
                  <a:pt x="8074616" y="2171438"/>
                </a:lnTo>
                <a:lnTo>
                  <a:pt x="8074616" y="2180843"/>
                </a:lnTo>
                <a:lnTo>
                  <a:pt x="7095184" y="2180843"/>
                </a:lnTo>
                <a:cubicBezTo>
                  <a:pt x="6946069" y="2180843"/>
                  <a:pt x="6825183" y="2301726"/>
                  <a:pt x="6825183" y="2450844"/>
                </a:cubicBezTo>
                <a:cubicBezTo>
                  <a:pt x="6825183" y="2562681"/>
                  <a:pt x="6893182" y="2658637"/>
                  <a:pt x="6990089" y="2699625"/>
                </a:cubicBezTo>
                <a:lnTo>
                  <a:pt x="7039401" y="2714933"/>
                </a:lnTo>
                <a:lnTo>
                  <a:pt x="7039401" y="2725958"/>
                </a:lnTo>
                <a:lnTo>
                  <a:pt x="6073207" y="2725958"/>
                </a:lnTo>
                <a:cubicBezTo>
                  <a:pt x="5924094" y="2725958"/>
                  <a:pt x="5803205" y="2846841"/>
                  <a:pt x="5803205" y="2995958"/>
                </a:cubicBezTo>
                <a:cubicBezTo>
                  <a:pt x="5803205" y="3145074"/>
                  <a:pt x="5924094" y="3265958"/>
                  <a:pt x="6073207" y="3265958"/>
                </a:cubicBezTo>
                <a:lnTo>
                  <a:pt x="7039401" y="3265958"/>
                </a:lnTo>
                <a:lnTo>
                  <a:pt x="7039401" y="3287420"/>
                </a:lnTo>
                <a:lnTo>
                  <a:pt x="7023707" y="3292291"/>
                </a:lnTo>
                <a:cubicBezTo>
                  <a:pt x="6926801" y="3333279"/>
                  <a:pt x="6858804" y="3429236"/>
                  <a:pt x="6858804" y="3541073"/>
                </a:cubicBezTo>
                <a:cubicBezTo>
                  <a:pt x="6858804" y="3690189"/>
                  <a:pt x="6979687" y="3811073"/>
                  <a:pt x="7128803" y="3811073"/>
                </a:cubicBezTo>
                <a:lnTo>
                  <a:pt x="7322948" y="3811073"/>
                </a:lnTo>
                <a:lnTo>
                  <a:pt x="7322948" y="3856909"/>
                </a:lnTo>
                <a:lnTo>
                  <a:pt x="7313016" y="3862300"/>
                </a:lnTo>
                <a:cubicBezTo>
                  <a:pt x="7241197" y="3910820"/>
                  <a:pt x="7193976" y="3992990"/>
                  <a:pt x="7193976" y="4086188"/>
                </a:cubicBezTo>
                <a:cubicBezTo>
                  <a:pt x="7193976" y="4179385"/>
                  <a:pt x="7241197" y="4261554"/>
                  <a:pt x="7313016" y="4310075"/>
                </a:cubicBezTo>
                <a:lnTo>
                  <a:pt x="7322948" y="4315466"/>
                </a:lnTo>
                <a:lnTo>
                  <a:pt x="7322948" y="4361301"/>
                </a:lnTo>
                <a:lnTo>
                  <a:pt x="6911642" y="4361301"/>
                </a:lnTo>
                <a:cubicBezTo>
                  <a:pt x="6762524" y="4361301"/>
                  <a:pt x="6641641" y="4482185"/>
                  <a:pt x="6641641" y="4631301"/>
                </a:cubicBezTo>
                <a:cubicBezTo>
                  <a:pt x="6641641" y="4780418"/>
                  <a:pt x="6762524" y="4901301"/>
                  <a:pt x="6911642" y="4901301"/>
                </a:cubicBezTo>
                <a:lnTo>
                  <a:pt x="7497020" y="4901301"/>
                </a:lnTo>
                <a:lnTo>
                  <a:pt x="7475152" y="4903506"/>
                </a:lnTo>
                <a:cubicBezTo>
                  <a:pt x="7339644" y="4931235"/>
                  <a:pt x="7237711" y="5051132"/>
                  <a:pt x="7237711" y="5194837"/>
                </a:cubicBezTo>
                <a:cubicBezTo>
                  <a:pt x="7237711" y="5338543"/>
                  <a:pt x="7339644" y="5458440"/>
                  <a:pt x="7475152" y="5486169"/>
                </a:cubicBezTo>
                <a:lnTo>
                  <a:pt x="7475396" y="5486193"/>
                </a:lnTo>
                <a:lnTo>
                  <a:pt x="7307327" y="5486193"/>
                </a:lnTo>
                <a:cubicBezTo>
                  <a:pt x="7158208" y="5486193"/>
                  <a:pt x="7037325" y="5607077"/>
                  <a:pt x="7037325" y="5756193"/>
                </a:cubicBezTo>
                <a:cubicBezTo>
                  <a:pt x="7037325" y="5905310"/>
                  <a:pt x="7158208" y="6026193"/>
                  <a:pt x="7307327" y="6026193"/>
                </a:cubicBezTo>
                <a:lnTo>
                  <a:pt x="7318375" y="6026193"/>
                </a:lnTo>
                <a:lnTo>
                  <a:pt x="7318375" y="6027848"/>
                </a:lnTo>
                <a:lnTo>
                  <a:pt x="6408381" y="6027848"/>
                </a:lnTo>
                <a:cubicBezTo>
                  <a:pt x="6259266" y="6027848"/>
                  <a:pt x="6138377" y="6148731"/>
                  <a:pt x="6138377" y="6297848"/>
                </a:cubicBezTo>
                <a:cubicBezTo>
                  <a:pt x="6138377" y="6446964"/>
                  <a:pt x="6259266" y="6567848"/>
                  <a:pt x="6408381" y="6567848"/>
                </a:cubicBezTo>
                <a:lnTo>
                  <a:pt x="8870297" y="6567848"/>
                </a:lnTo>
                <a:lnTo>
                  <a:pt x="8871286" y="6569502"/>
                </a:lnTo>
                <a:lnTo>
                  <a:pt x="8638232" y="6569502"/>
                </a:lnTo>
                <a:cubicBezTo>
                  <a:pt x="8489116" y="6569502"/>
                  <a:pt x="8368234" y="6690386"/>
                  <a:pt x="8368234" y="6839502"/>
                </a:cubicBezTo>
                <a:cubicBezTo>
                  <a:pt x="8368234" y="6988619"/>
                  <a:pt x="8489116" y="7109502"/>
                  <a:pt x="8638232" y="7109502"/>
                </a:cubicBezTo>
                <a:lnTo>
                  <a:pt x="9244996" y="7109502"/>
                </a:lnTo>
                <a:lnTo>
                  <a:pt x="9246258" y="7111157"/>
                </a:lnTo>
                <a:lnTo>
                  <a:pt x="9012182" y="7111157"/>
                </a:lnTo>
                <a:cubicBezTo>
                  <a:pt x="8863066" y="7111157"/>
                  <a:pt x="8742182" y="7232040"/>
                  <a:pt x="8742182" y="7381156"/>
                </a:cubicBezTo>
                <a:cubicBezTo>
                  <a:pt x="8742182" y="7530273"/>
                  <a:pt x="8863066" y="7651156"/>
                  <a:pt x="9012182" y="7651156"/>
                </a:cubicBezTo>
                <a:lnTo>
                  <a:pt x="9787950" y="7651156"/>
                </a:lnTo>
                <a:lnTo>
                  <a:pt x="9789989" y="7652811"/>
                </a:lnTo>
                <a:lnTo>
                  <a:pt x="9369905" y="7652811"/>
                </a:lnTo>
                <a:cubicBezTo>
                  <a:pt x="9220788" y="7652811"/>
                  <a:pt x="9099905" y="7773694"/>
                  <a:pt x="9099905" y="7922811"/>
                </a:cubicBezTo>
                <a:cubicBezTo>
                  <a:pt x="9099905" y="8071928"/>
                  <a:pt x="9220788" y="8192811"/>
                  <a:pt x="9369905" y="8192811"/>
                </a:cubicBezTo>
                <a:lnTo>
                  <a:pt x="10001360" y="8192811"/>
                </a:lnTo>
                <a:lnTo>
                  <a:pt x="9929062" y="8207408"/>
                </a:lnTo>
                <a:cubicBezTo>
                  <a:pt x="9832156" y="8248396"/>
                  <a:pt x="9764158" y="8344353"/>
                  <a:pt x="9764158" y="8456190"/>
                </a:cubicBezTo>
                <a:cubicBezTo>
                  <a:pt x="9764158" y="8605306"/>
                  <a:pt x="9885041" y="8726190"/>
                  <a:pt x="10034158" y="8726190"/>
                </a:cubicBezTo>
                <a:lnTo>
                  <a:pt x="10800374" y="8726190"/>
                </a:lnTo>
                <a:lnTo>
                  <a:pt x="10804019" y="8728169"/>
                </a:lnTo>
                <a:cubicBezTo>
                  <a:pt x="10836322" y="8741832"/>
                  <a:pt x="10871836" y="8749387"/>
                  <a:pt x="10909116" y="8749387"/>
                </a:cubicBezTo>
                <a:lnTo>
                  <a:pt x="11573053" y="8749387"/>
                </a:lnTo>
                <a:lnTo>
                  <a:pt x="11526544" y="8777605"/>
                </a:lnTo>
                <a:lnTo>
                  <a:pt x="11502236" y="8804357"/>
                </a:lnTo>
                <a:lnTo>
                  <a:pt x="11499689" y="8805739"/>
                </a:lnTo>
                <a:cubicBezTo>
                  <a:pt x="11427869" y="8854260"/>
                  <a:pt x="11380649" y="8936430"/>
                  <a:pt x="11380649" y="9029627"/>
                </a:cubicBezTo>
                <a:cubicBezTo>
                  <a:pt x="11380649" y="9178743"/>
                  <a:pt x="11501532" y="9299627"/>
                  <a:pt x="11650649" y="9299627"/>
                </a:cubicBezTo>
                <a:lnTo>
                  <a:pt x="12043679" y="9299627"/>
                </a:lnTo>
                <a:lnTo>
                  <a:pt x="11989305" y="9310605"/>
                </a:lnTo>
                <a:cubicBezTo>
                  <a:pt x="11892397" y="9351593"/>
                  <a:pt x="11824401" y="9447549"/>
                  <a:pt x="11824401" y="9559387"/>
                </a:cubicBezTo>
                <a:cubicBezTo>
                  <a:pt x="11824401" y="9689864"/>
                  <a:pt x="11916953" y="9798725"/>
                  <a:pt x="12039987" y="9823901"/>
                </a:cubicBezTo>
                <a:lnTo>
                  <a:pt x="12080875" y="9828023"/>
                </a:lnTo>
                <a:lnTo>
                  <a:pt x="14770840" y="9828023"/>
                </a:lnTo>
                <a:lnTo>
                  <a:pt x="14811729" y="9823901"/>
                </a:lnTo>
                <a:cubicBezTo>
                  <a:pt x="14934764" y="9798725"/>
                  <a:pt x="15027315" y="9689864"/>
                  <a:pt x="15027315" y="9559387"/>
                </a:cubicBezTo>
                <a:cubicBezTo>
                  <a:pt x="15027315" y="9447549"/>
                  <a:pt x="14959318" y="9351593"/>
                  <a:pt x="14862411" y="9310605"/>
                </a:cubicBezTo>
                <a:lnTo>
                  <a:pt x="14808034" y="9299627"/>
                </a:lnTo>
                <a:lnTo>
                  <a:pt x="16421446" y="9299627"/>
                </a:lnTo>
                <a:cubicBezTo>
                  <a:pt x="16570563" y="9299627"/>
                  <a:pt x="16691446" y="9178743"/>
                  <a:pt x="16691446" y="9029627"/>
                </a:cubicBezTo>
                <a:cubicBezTo>
                  <a:pt x="16691446" y="8917790"/>
                  <a:pt x="16623448" y="8821833"/>
                  <a:pt x="16526542" y="8780845"/>
                </a:cubicBezTo>
                <a:lnTo>
                  <a:pt x="16454244" y="8766248"/>
                </a:lnTo>
                <a:lnTo>
                  <a:pt x="17085700" y="8766248"/>
                </a:lnTo>
                <a:cubicBezTo>
                  <a:pt x="17234816" y="8766248"/>
                  <a:pt x="17355700" y="8645365"/>
                  <a:pt x="17355700" y="8496248"/>
                </a:cubicBezTo>
                <a:cubicBezTo>
                  <a:pt x="17355700" y="8347131"/>
                  <a:pt x="17234816" y="8226248"/>
                  <a:pt x="17085700" y="8226248"/>
                </a:cubicBezTo>
                <a:lnTo>
                  <a:pt x="16665615" y="8226248"/>
                </a:lnTo>
                <a:lnTo>
                  <a:pt x="16667654" y="8224593"/>
                </a:lnTo>
                <a:lnTo>
                  <a:pt x="17443422" y="8224593"/>
                </a:lnTo>
                <a:cubicBezTo>
                  <a:pt x="17592538" y="8224593"/>
                  <a:pt x="17713422" y="8103710"/>
                  <a:pt x="17713422" y="7954593"/>
                </a:cubicBezTo>
                <a:cubicBezTo>
                  <a:pt x="17713422" y="7805477"/>
                  <a:pt x="17592538" y="7684594"/>
                  <a:pt x="17443422" y="7684594"/>
                </a:cubicBezTo>
                <a:lnTo>
                  <a:pt x="17209346" y="7684594"/>
                </a:lnTo>
                <a:lnTo>
                  <a:pt x="17210608" y="7682939"/>
                </a:lnTo>
                <a:lnTo>
                  <a:pt x="17817372" y="7682939"/>
                </a:lnTo>
                <a:cubicBezTo>
                  <a:pt x="17966488" y="7682939"/>
                  <a:pt x="18087372" y="7562056"/>
                  <a:pt x="18087372" y="7412939"/>
                </a:cubicBezTo>
                <a:cubicBezTo>
                  <a:pt x="18087372" y="7263823"/>
                  <a:pt x="17966488" y="7142939"/>
                  <a:pt x="17817372" y="7142939"/>
                </a:cubicBezTo>
                <a:lnTo>
                  <a:pt x="17584318" y="7142939"/>
                </a:lnTo>
                <a:lnTo>
                  <a:pt x="17585308" y="7141285"/>
                </a:lnTo>
                <a:lnTo>
                  <a:pt x="18288000" y="7141285"/>
                </a:lnTo>
                <a:lnTo>
                  <a:pt x="18288000" y="7684594"/>
                </a:lnTo>
                <a:lnTo>
                  <a:pt x="18166964" y="7684594"/>
                </a:lnTo>
                <a:cubicBezTo>
                  <a:pt x="18017848" y="7684594"/>
                  <a:pt x="17896964" y="7805477"/>
                  <a:pt x="17896964" y="7954593"/>
                </a:cubicBezTo>
                <a:cubicBezTo>
                  <a:pt x="17896964" y="8103710"/>
                  <a:pt x="18017848" y="8224593"/>
                  <a:pt x="18166964" y="8224593"/>
                </a:cubicBezTo>
                <a:lnTo>
                  <a:pt x="18288000" y="8224593"/>
                </a:lnTo>
                <a:lnTo>
                  <a:pt x="18288000" y="10287000"/>
                </a:lnTo>
                <a:lnTo>
                  <a:pt x="0" y="10287000"/>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45" name="TextBox 44">
            <a:extLst>
              <a:ext uri="{FF2B5EF4-FFF2-40B4-BE49-F238E27FC236}">
                <a16:creationId xmlns:a16="http://schemas.microsoft.com/office/drawing/2014/main" id="{EB3EE148-3059-48F2-8766-43E1F41F5C42}"/>
              </a:ext>
            </a:extLst>
          </p:cNvPr>
          <p:cNvSpPr txBox="1"/>
          <p:nvPr/>
        </p:nvSpPr>
        <p:spPr>
          <a:xfrm>
            <a:off x="276634" y="3232897"/>
            <a:ext cx="4201255" cy="738664"/>
          </a:xfrm>
          <a:prstGeom prst="rect">
            <a:avLst/>
          </a:prstGeom>
          <a:noFill/>
        </p:spPr>
        <p:txBody>
          <a:bodyPr wrap="square" lIns="72000" tIns="0" rIns="36000" bIns="0" rtlCol="0">
            <a:spAutoFit/>
          </a:bodyPr>
          <a:lstStyle/>
          <a:p>
            <a:r>
              <a:rPr lang="en-US" altLang="ko-KR" sz="4800" b="1" dirty="0">
                <a:solidFill>
                  <a:schemeClr val="bg1"/>
                </a:solidFill>
                <a:latin typeface="+mj-lt"/>
                <a:cs typeface="Arial" pitchFamily="34" charset="0"/>
              </a:rPr>
              <a:t>Work Remote</a:t>
            </a:r>
            <a:endParaRPr lang="ko-KR" altLang="en-US" sz="4800" b="1" dirty="0">
              <a:solidFill>
                <a:schemeClr val="bg1"/>
              </a:solidFill>
              <a:latin typeface="+mj-lt"/>
              <a:cs typeface="Arial" pitchFamily="34" charset="0"/>
            </a:endParaRPr>
          </a:p>
        </p:txBody>
      </p:sp>
    </p:spTree>
    <p:extLst>
      <p:ext uri="{BB962C8B-B14F-4D97-AF65-F5344CB8AC3E}">
        <p14:creationId xmlns:p14="http://schemas.microsoft.com/office/powerpoint/2010/main" val="19206762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a:extLst>
              <a:ext uri="{FF2B5EF4-FFF2-40B4-BE49-F238E27FC236}">
                <a16:creationId xmlns:a16="http://schemas.microsoft.com/office/drawing/2014/main" id="{A423DFF2-E8E4-470F-A258-A951E202482E}"/>
              </a:ext>
            </a:extLst>
          </p:cNvPr>
          <p:cNvSpPr txBox="1"/>
          <p:nvPr/>
        </p:nvSpPr>
        <p:spPr>
          <a:xfrm>
            <a:off x="1520989" y="362636"/>
            <a:ext cx="9150022" cy="954107"/>
          </a:xfrm>
          <a:prstGeom prst="rect">
            <a:avLst/>
          </a:prstGeom>
          <a:noFill/>
        </p:spPr>
        <p:txBody>
          <a:bodyPr wrap="square" rtlCol="0">
            <a:spAutoFit/>
          </a:bodyPr>
          <a:lstStyle/>
          <a:p>
            <a:r>
              <a:rPr lang="en-US" altLang="ko-KR" sz="2800" b="1" dirty="0">
                <a:solidFill>
                  <a:schemeClr val="tx1">
                    <a:lumMod val="75000"/>
                    <a:lumOff val="25000"/>
                  </a:schemeClr>
                </a:solidFill>
                <a:latin typeface="Calibri" panose="020F0502020204030204" pitchFamily="34" charset="0"/>
                <a:cs typeface="Calibri" panose="020F0502020204030204" pitchFamily="34" charset="0"/>
              </a:rPr>
              <a:t>What is the number of remote job openings for the position of Data Analyst in each country (USA, Canada and Africa)?</a:t>
            </a:r>
            <a:endParaRPr lang="ko-KR" altLang="en-US" sz="2800" b="1" dirty="0">
              <a:solidFill>
                <a:schemeClr val="tx1">
                  <a:lumMod val="75000"/>
                  <a:lumOff val="25000"/>
                </a:schemeClr>
              </a:solidFill>
              <a:latin typeface="Calibri" panose="020F0502020204030204" pitchFamily="34" charset="0"/>
              <a:cs typeface="Calibri" panose="020F0502020204030204" pitchFamily="34" charset="0"/>
            </a:endParaRPr>
          </a:p>
        </p:txBody>
      </p:sp>
      <p:sp>
        <p:nvSpPr>
          <p:cNvPr id="27" name="Block Arc 14">
            <a:extLst>
              <a:ext uri="{FF2B5EF4-FFF2-40B4-BE49-F238E27FC236}">
                <a16:creationId xmlns:a16="http://schemas.microsoft.com/office/drawing/2014/main" id="{47574C99-0470-4D73-8E86-146F093E46EB}"/>
              </a:ext>
            </a:extLst>
          </p:cNvPr>
          <p:cNvSpPr/>
          <p:nvPr/>
        </p:nvSpPr>
        <p:spPr>
          <a:xfrm rot="16200000">
            <a:off x="713013" y="3063588"/>
            <a:ext cx="703364" cy="703827"/>
          </a:xfrm>
          <a:custGeom>
            <a:avLst/>
            <a:gdLst/>
            <a:ahLst/>
            <a:cxnLst/>
            <a:rect l="l" t="t" r="r" b="b"/>
            <a:pathLst>
              <a:path w="3185463" h="3187558">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graphicFrame>
        <p:nvGraphicFramePr>
          <p:cNvPr id="3" name="Gráfico 2">
            <a:extLst>
              <a:ext uri="{FF2B5EF4-FFF2-40B4-BE49-F238E27FC236}">
                <a16:creationId xmlns:a16="http://schemas.microsoft.com/office/drawing/2014/main" id="{C50A9971-0BB9-B940-7BCB-EA9A1E9527E9}"/>
              </a:ext>
            </a:extLst>
          </p:cNvPr>
          <p:cNvGraphicFramePr>
            <a:graphicFrameLocks/>
          </p:cNvGraphicFramePr>
          <p:nvPr>
            <p:extLst>
              <p:ext uri="{D42A27DB-BD31-4B8C-83A1-F6EECF244321}">
                <p14:modId xmlns:p14="http://schemas.microsoft.com/office/powerpoint/2010/main" val="1171268500"/>
              </p:ext>
            </p:extLst>
          </p:nvPr>
        </p:nvGraphicFramePr>
        <p:xfrm>
          <a:off x="285227" y="1828799"/>
          <a:ext cx="4093826" cy="4390753"/>
        </p:xfrm>
        <a:graphic>
          <a:graphicData uri="http://schemas.openxmlformats.org/drawingml/2006/chart">
            <c:chart xmlns:c="http://schemas.openxmlformats.org/drawingml/2006/chart" xmlns:r="http://schemas.openxmlformats.org/officeDocument/2006/relationships" r:id="rId2"/>
          </a:graphicData>
        </a:graphic>
      </p:graphicFrame>
      <p:sp>
        <p:nvSpPr>
          <p:cNvPr id="4" name="CaixaDeTexto 3">
            <a:extLst>
              <a:ext uri="{FF2B5EF4-FFF2-40B4-BE49-F238E27FC236}">
                <a16:creationId xmlns:a16="http://schemas.microsoft.com/office/drawing/2014/main" id="{A8BF4343-9195-9069-AF0D-541693280593}"/>
              </a:ext>
            </a:extLst>
          </p:cNvPr>
          <p:cNvSpPr txBox="1"/>
          <p:nvPr/>
        </p:nvSpPr>
        <p:spPr>
          <a:xfrm>
            <a:off x="4518026" y="2951283"/>
            <a:ext cx="6521257" cy="830997"/>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In the United States, remote work for Data Analysts has become increasingly popular. From the table, we see that the number of vacancies for remote Data Analysts in the US has grown significantly, with a total of </a:t>
            </a:r>
            <a:r>
              <a:rPr lang="en-US" sz="1200" b="1" dirty="0">
                <a:latin typeface="Calibri" panose="020F0502020204030204" pitchFamily="34" charset="0"/>
                <a:cs typeface="Calibri" panose="020F0502020204030204" pitchFamily="34" charset="0"/>
              </a:rPr>
              <a:t>897 registered vacancies</a:t>
            </a:r>
            <a:r>
              <a:rPr lang="en-US" sz="1200" dirty="0">
                <a:latin typeface="Calibri" panose="020F0502020204030204" pitchFamily="34" charset="0"/>
                <a:cs typeface="Calibri" panose="020F0502020204030204" pitchFamily="34" charset="0"/>
              </a:rPr>
              <a:t>. This demonstrates how companies are adapting to new ways of working and valuing the flexibility offered by remote work.</a:t>
            </a:r>
            <a:endParaRPr lang="pt-PT" sz="1200" dirty="0">
              <a:latin typeface="Calibri" panose="020F0502020204030204" pitchFamily="34" charset="0"/>
              <a:cs typeface="Calibri" panose="020F0502020204030204" pitchFamily="34" charset="0"/>
            </a:endParaRPr>
          </a:p>
        </p:txBody>
      </p:sp>
      <p:sp>
        <p:nvSpPr>
          <p:cNvPr id="34" name="CaixaDeTexto 33">
            <a:extLst>
              <a:ext uri="{FF2B5EF4-FFF2-40B4-BE49-F238E27FC236}">
                <a16:creationId xmlns:a16="http://schemas.microsoft.com/office/drawing/2014/main" id="{755B132C-3ACF-4A33-E343-CA16866450B1}"/>
              </a:ext>
            </a:extLst>
          </p:cNvPr>
          <p:cNvSpPr txBox="1"/>
          <p:nvPr/>
        </p:nvSpPr>
        <p:spPr>
          <a:xfrm>
            <a:off x="4518026" y="3968906"/>
            <a:ext cx="6521257" cy="830997"/>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In Canada, the story is no different. The table reveals that there has also been a notable increase in remote job opportunities for Data Analysts, with a total of </a:t>
            </a:r>
            <a:r>
              <a:rPr lang="en-US" sz="1200" b="1" dirty="0">
                <a:latin typeface="Calibri" panose="020F0502020204030204" pitchFamily="34" charset="0"/>
                <a:cs typeface="Calibri" panose="020F0502020204030204" pitchFamily="34" charset="0"/>
              </a:rPr>
              <a:t>714 jobs registered</a:t>
            </a:r>
            <a:r>
              <a:rPr lang="en-US" sz="1200" dirty="0">
                <a:latin typeface="Calibri" panose="020F0502020204030204" pitchFamily="34" charset="0"/>
                <a:cs typeface="Calibri" panose="020F0502020204030204" pitchFamily="34" charset="0"/>
              </a:rPr>
              <a:t>. This shows how Canadian companies are following the global trend of remote working and adopting this practice to attract and retain talent.</a:t>
            </a:r>
            <a:endParaRPr lang="pt-PT" sz="1200" dirty="0">
              <a:latin typeface="Calibri" panose="020F0502020204030204" pitchFamily="34" charset="0"/>
              <a:cs typeface="Calibri" panose="020F0502020204030204" pitchFamily="34" charset="0"/>
            </a:endParaRPr>
          </a:p>
        </p:txBody>
      </p:sp>
      <p:sp>
        <p:nvSpPr>
          <p:cNvPr id="36" name="CaixaDeTexto 35">
            <a:extLst>
              <a:ext uri="{FF2B5EF4-FFF2-40B4-BE49-F238E27FC236}">
                <a16:creationId xmlns:a16="http://schemas.microsoft.com/office/drawing/2014/main" id="{2D488105-4B82-DBE6-81A6-9037DC9A0235}"/>
              </a:ext>
            </a:extLst>
          </p:cNvPr>
          <p:cNvSpPr txBox="1"/>
          <p:nvPr/>
        </p:nvSpPr>
        <p:spPr>
          <a:xfrm>
            <a:off x="4518026" y="4986529"/>
            <a:ext cx="6521257" cy="646331"/>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In Africa, although on a smaller scale, we can also observe a growth in remote job opportunities for Data Analysts, with </a:t>
            </a:r>
            <a:r>
              <a:rPr lang="en-US" sz="1200" b="1" dirty="0">
                <a:latin typeface="Calibri" panose="020F0502020204030204" pitchFamily="34" charset="0"/>
                <a:cs typeface="Calibri" panose="020F0502020204030204" pitchFamily="34" charset="0"/>
              </a:rPr>
              <a:t>728 jobs registered </a:t>
            </a:r>
            <a:r>
              <a:rPr lang="en-US" sz="1200" dirty="0">
                <a:latin typeface="Calibri" panose="020F0502020204030204" pitchFamily="34" charset="0"/>
                <a:cs typeface="Calibri" panose="020F0502020204030204" pitchFamily="34" charset="0"/>
              </a:rPr>
              <a:t>in the table. This indicates that African companies are also exploring remote work as a viable option for hiring talent in their data analysis teams.</a:t>
            </a:r>
            <a:endParaRPr lang="pt-PT" sz="1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456881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2">
            <a:extLst>
              <a:ext uri="{FF2B5EF4-FFF2-40B4-BE49-F238E27FC236}">
                <a16:creationId xmlns:a16="http://schemas.microsoft.com/office/drawing/2014/main" id="{A1154D9F-BBCA-4AFC-B92B-7F043558D759}"/>
              </a:ext>
            </a:extLst>
          </p:cNvPr>
          <p:cNvSpPr/>
          <p:nvPr/>
        </p:nvSpPr>
        <p:spPr>
          <a:xfrm>
            <a:off x="913718" y="2767282"/>
            <a:ext cx="3309239" cy="1323439"/>
          </a:xfrm>
          <a:prstGeom prst="rect">
            <a:avLst/>
          </a:prstGeom>
        </p:spPr>
        <p:txBody>
          <a:bodyPr wrap="none">
            <a:spAutoFit/>
          </a:bodyPr>
          <a:lstStyle/>
          <a:p>
            <a:r>
              <a:rPr lang="en-US" altLang="ko-KR" sz="4000" b="1" dirty="0">
                <a:solidFill>
                  <a:schemeClr val="bg1"/>
                </a:solidFill>
                <a:cs typeface="Arial" pitchFamily="34" charset="0"/>
              </a:rPr>
              <a:t>Junior Work </a:t>
            </a:r>
            <a:br>
              <a:rPr lang="en-US" altLang="ko-KR" sz="4000" b="1" dirty="0">
                <a:solidFill>
                  <a:schemeClr val="bg1"/>
                </a:solidFill>
                <a:cs typeface="Arial" pitchFamily="34" charset="0"/>
              </a:rPr>
            </a:br>
            <a:r>
              <a:rPr lang="en-US" altLang="ko-KR" sz="4000" b="1" dirty="0">
                <a:solidFill>
                  <a:schemeClr val="bg1"/>
                </a:solidFill>
                <a:cs typeface="Arial" pitchFamily="34" charset="0"/>
              </a:rPr>
              <a:t>per region</a:t>
            </a:r>
          </a:p>
        </p:txBody>
      </p:sp>
      <p:sp>
        <p:nvSpPr>
          <p:cNvPr id="4" name="TextBox 3">
            <a:extLst>
              <a:ext uri="{FF2B5EF4-FFF2-40B4-BE49-F238E27FC236}">
                <a16:creationId xmlns:a16="http://schemas.microsoft.com/office/drawing/2014/main" id="{80F4C770-4705-4900-867C-F2046F044F29}"/>
              </a:ext>
            </a:extLst>
          </p:cNvPr>
          <p:cNvSpPr txBox="1"/>
          <p:nvPr/>
        </p:nvSpPr>
        <p:spPr>
          <a:xfrm>
            <a:off x="913718" y="5010905"/>
            <a:ext cx="5276714" cy="138499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A junior's job usually involves performing tasks and activities under the supervision and guidance of more experienced professionals. Junior people are at an early stage in their careers and are learning and developing their professional skills. A junior's work may involve performing operational tasks, learning new skills, collaborating on projects, and contributing to the work team. It is an important phase of learning and professional growth, where juniors gain experience and knowledge to advance their careers.</a:t>
            </a:r>
          </a:p>
        </p:txBody>
      </p:sp>
      <p:pic>
        <p:nvPicPr>
          <p:cNvPr id="6" name="Espaço Reservado para Imagem 5">
            <a:extLst>
              <a:ext uri="{FF2B5EF4-FFF2-40B4-BE49-F238E27FC236}">
                <a16:creationId xmlns:a16="http://schemas.microsoft.com/office/drawing/2014/main" id="{4789E9E3-2D7F-C425-6B27-0E682F77CD48}"/>
              </a:ext>
            </a:extLst>
          </p:cNvPr>
          <p:cNvPicPr>
            <a:picLocks noGrp="1" noChangeAspect="1"/>
          </p:cNvPicPr>
          <p:nvPr>
            <p:ph type="pic" sz="quarter" idx="65"/>
          </p:nvPr>
        </p:nvPicPr>
        <p:blipFill>
          <a:blip r:embed="rId2" cstate="print">
            <a:extLst>
              <a:ext uri="{28A0092B-C50C-407E-A947-70E740481C1C}">
                <a14:useLocalDpi xmlns:a14="http://schemas.microsoft.com/office/drawing/2010/main" val="0"/>
              </a:ext>
            </a:extLst>
          </a:blip>
          <a:srcRect l="17641" r="17641"/>
          <a:stretch>
            <a:fillRect/>
          </a:stretch>
        </p:blipFill>
        <p:spPr/>
      </p:pic>
    </p:spTree>
    <p:extLst>
      <p:ext uri="{BB962C8B-B14F-4D97-AF65-F5344CB8AC3E}">
        <p14:creationId xmlns:p14="http://schemas.microsoft.com/office/powerpoint/2010/main" val="27178227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6">
            <a:extLst>
              <a:ext uri="{FF2B5EF4-FFF2-40B4-BE49-F238E27FC236}">
                <a16:creationId xmlns:a16="http://schemas.microsoft.com/office/drawing/2014/main" id="{C5D6C671-2631-4DCC-BDC1-ADCB7946E045}"/>
              </a:ext>
            </a:extLst>
          </p:cNvPr>
          <p:cNvSpPr/>
          <p:nvPr/>
        </p:nvSpPr>
        <p:spPr>
          <a:xfrm>
            <a:off x="11534862" y="0"/>
            <a:ext cx="65713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graphicFrame>
        <p:nvGraphicFramePr>
          <p:cNvPr id="2" name="Gráfico 1">
            <a:extLst>
              <a:ext uri="{FF2B5EF4-FFF2-40B4-BE49-F238E27FC236}">
                <a16:creationId xmlns:a16="http://schemas.microsoft.com/office/drawing/2014/main" id="{240F5D8B-04A0-A791-178E-1B45CB750120}"/>
              </a:ext>
            </a:extLst>
          </p:cNvPr>
          <p:cNvGraphicFramePr>
            <a:graphicFrameLocks/>
          </p:cNvGraphicFramePr>
          <p:nvPr>
            <p:extLst>
              <p:ext uri="{D42A27DB-BD31-4B8C-83A1-F6EECF244321}">
                <p14:modId xmlns:p14="http://schemas.microsoft.com/office/powerpoint/2010/main" val="3815906950"/>
              </p:ext>
            </p:extLst>
          </p:nvPr>
        </p:nvGraphicFramePr>
        <p:xfrm>
          <a:off x="-149369" y="1812555"/>
          <a:ext cx="4092195" cy="3120172"/>
        </p:xfrm>
        <a:graphic>
          <a:graphicData uri="http://schemas.openxmlformats.org/drawingml/2006/chart">
            <c:chart xmlns:c="http://schemas.openxmlformats.org/drawingml/2006/chart" xmlns:r="http://schemas.openxmlformats.org/officeDocument/2006/relationships" r:id="rId2"/>
          </a:graphicData>
        </a:graphic>
      </p:graphicFrame>
      <p:sp>
        <p:nvSpPr>
          <p:cNvPr id="38" name="직사각형 2">
            <a:extLst>
              <a:ext uri="{FF2B5EF4-FFF2-40B4-BE49-F238E27FC236}">
                <a16:creationId xmlns:a16="http://schemas.microsoft.com/office/drawing/2014/main" id="{1C3BC61C-D95D-F15B-9CD3-72B4C6034F2E}"/>
              </a:ext>
            </a:extLst>
          </p:cNvPr>
          <p:cNvSpPr/>
          <p:nvPr/>
        </p:nvSpPr>
        <p:spPr>
          <a:xfrm>
            <a:off x="3252660" y="250585"/>
            <a:ext cx="5686679" cy="707886"/>
          </a:xfrm>
          <a:prstGeom prst="rect">
            <a:avLst/>
          </a:prstGeom>
        </p:spPr>
        <p:txBody>
          <a:bodyPr wrap="square">
            <a:spAutoFit/>
          </a:bodyPr>
          <a:lstStyle/>
          <a:p>
            <a:r>
              <a:rPr lang="en-US" altLang="ko-KR" sz="4000" b="1" dirty="0">
                <a:cs typeface="Arial" pitchFamily="34" charset="0"/>
              </a:rPr>
              <a:t>Junior work per region</a:t>
            </a:r>
          </a:p>
        </p:txBody>
      </p:sp>
      <p:sp>
        <p:nvSpPr>
          <p:cNvPr id="39" name="CaixaDeTexto 38">
            <a:extLst>
              <a:ext uri="{FF2B5EF4-FFF2-40B4-BE49-F238E27FC236}">
                <a16:creationId xmlns:a16="http://schemas.microsoft.com/office/drawing/2014/main" id="{5A78DADB-B6A2-5368-7B39-55A90CFDC144}"/>
              </a:ext>
            </a:extLst>
          </p:cNvPr>
          <p:cNvSpPr txBox="1"/>
          <p:nvPr/>
        </p:nvSpPr>
        <p:spPr>
          <a:xfrm>
            <a:off x="3942826" y="1919437"/>
            <a:ext cx="6521257" cy="1200329"/>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Starting with Africa, analysis of the data reveals that there are a significant number of opportunities for juniors and recent graduates. Through the SQL query, it can be seen that the African continent is offering a considerable amount of vacancies, with the total number of jobs for this category being counted and presented in the table. This may indicate a growing investment in trainee programs, internships, and other opportunities aimed at young professionals, in order to train and qualify the new generation of African workers.</a:t>
            </a:r>
            <a:endParaRPr lang="pt-PT" sz="1200" dirty="0">
              <a:latin typeface="Calibri" panose="020F0502020204030204" pitchFamily="34" charset="0"/>
              <a:cs typeface="Calibri" panose="020F0502020204030204" pitchFamily="34" charset="0"/>
            </a:endParaRPr>
          </a:p>
        </p:txBody>
      </p:sp>
      <p:sp>
        <p:nvSpPr>
          <p:cNvPr id="40" name="CaixaDeTexto 39">
            <a:extLst>
              <a:ext uri="{FF2B5EF4-FFF2-40B4-BE49-F238E27FC236}">
                <a16:creationId xmlns:a16="http://schemas.microsoft.com/office/drawing/2014/main" id="{A658A4D0-CC6B-5900-9615-AA8FA25C2A0C}"/>
              </a:ext>
            </a:extLst>
          </p:cNvPr>
          <p:cNvSpPr txBox="1"/>
          <p:nvPr/>
        </p:nvSpPr>
        <p:spPr>
          <a:xfrm>
            <a:off x="3942826" y="3206615"/>
            <a:ext cx="6521257" cy="1015663"/>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In Canada, data analysis reveals that there is also a considerable supply of opportunities for juniors and recent graduates. Through the SQL query, it is possible to verify that Canada is providing a significant number of vacancies for this specific segment of professionals. This may indicate a receptive labor market for young talent and a growing demand for skilled labor in specific sectors of the Canadian economy.</a:t>
            </a:r>
            <a:endParaRPr lang="pt-PT" sz="1200" dirty="0">
              <a:latin typeface="Calibri" panose="020F0502020204030204" pitchFamily="34" charset="0"/>
              <a:cs typeface="Calibri" panose="020F0502020204030204" pitchFamily="34" charset="0"/>
            </a:endParaRPr>
          </a:p>
        </p:txBody>
      </p:sp>
      <p:sp>
        <p:nvSpPr>
          <p:cNvPr id="41" name="CaixaDeTexto 40">
            <a:extLst>
              <a:ext uri="{FF2B5EF4-FFF2-40B4-BE49-F238E27FC236}">
                <a16:creationId xmlns:a16="http://schemas.microsoft.com/office/drawing/2014/main" id="{AEA74CAC-9346-72C1-0144-6BEAB91305DE}"/>
              </a:ext>
            </a:extLst>
          </p:cNvPr>
          <p:cNvSpPr txBox="1"/>
          <p:nvPr/>
        </p:nvSpPr>
        <p:spPr>
          <a:xfrm>
            <a:off x="3942826" y="4286396"/>
            <a:ext cx="6521257" cy="1015663"/>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Finally, in the United States, data analysis also points to a significant supply of job opportunities for juniors and recent graduates. Through the SQL query, it can be seen that the labor market in the United States is providing a significant amount of job openings for young professionals at the beginning of their careers. This may indicate a booming economy, with an increasing demand for new talent and a special attention to the recruitment and development of early career professionals.</a:t>
            </a:r>
            <a:endParaRPr lang="pt-PT" sz="1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367006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62500" lnSpcReduction="20000"/>
          </a:bodyPr>
          <a:lstStyle/>
          <a:p>
            <a:r>
              <a:rPr lang="en-US" b="1" dirty="0">
                <a:latin typeface="Calibri" panose="020F0502020204030204" pitchFamily="34" charset="0"/>
                <a:cs typeface="Calibri" panose="020F0502020204030204" pitchFamily="34" charset="0"/>
              </a:rPr>
              <a:t>5 Companies in each region with the most open positions</a:t>
            </a:r>
          </a:p>
        </p:txBody>
      </p:sp>
      <p:sp>
        <p:nvSpPr>
          <p:cNvPr id="7" name="TextBox 6">
            <a:extLst>
              <a:ext uri="{FF2B5EF4-FFF2-40B4-BE49-F238E27FC236}">
                <a16:creationId xmlns:a16="http://schemas.microsoft.com/office/drawing/2014/main" id="{3DF1B3C9-D2E8-458F-B627-E84104B43056}"/>
              </a:ext>
            </a:extLst>
          </p:cNvPr>
          <p:cNvSpPr txBox="1"/>
          <p:nvPr/>
        </p:nvSpPr>
        <p:spPr>
          <a:xfrm>
            <a:off x="491541" y="1496902"/>
            <a:ext cx="1111716" cy="923330"/>
          </a:xfrm>
          <a:prstGeom prst="rect">
            <a:avLst/>
          </a:prstGeom>
          <a:noFill/>
        </p:spPr>
        <p:txBody>
          <a:bodyPr wrap="square" rtlCol="0" anchor="ctr">
            <a:spAutoFit/>
          </a:bodyPr>
          <a:lstStyle/>
          <a:p>
            <a:pPr algn="ctr"/>
            <a:r>
              <a:rPr lang="en-US" altLang="ko-KR" sz="5400" b="1" dirty="0">
                <a:solidFill>
                  <a:schemeClr val="accent2"/>
                </a:solidFill>
                <a:cs typeface="Arial" pitchFamily="34" charset="0"/>
              </a:rPr>
              <a:t>01</a:t>
            </a:r>
            <a:endParaRPr lang="ko-KR" altLang="en-US" sz="5400" b="1" dirty="0">
              <a:solidFill>
                <a:schemeClr val="accent2"/>
              </a:solidFill>
              <a:cs typeface="Arial" pitchFamily="34" charset="0"/>
            </a:endParaRPr>
          </a:p>
        </p:txBody>
      </p:sp>
      <p:sp>
        <p:nvSpPr>
          <p:cNvPr id="19" name="TextBox 6">
            <a:extLst>
              <a:ext uri="{FF2B5EF4-FFF2-40B4-BE49-F238E27FC236}">
                <a16:creationId xmlns:a16="http://schemas.microsoft.com/office/drawing/2014/main" id="{ED409300-720A-A299-6A2E-FD23340655E8}"/>
              </a:ext>
            </a:extLst>
          </p:cNvPr>
          <p:cNvSpPr txBox="1"/>
          <p:nvPr/>
        </p:nvSpPr>
        <p:spPr>
          <a:xfrm>
            <a:off x="4761670" y="1496902"/>
            <a:ext cx="1111716" cy="923330"/>
          </a:xfrm>
          <a:prstGeom prst="rect">
            <a:avLst/>
          </a:prstGeom>
          <a:noFill/>
        </p:spPr>
        <p:txBody>
          <a:bodyPr wrap="square" rtlCol="0" anchor="ctr">
            <a:spAutoFit/>
          </a:bodyPr>
          <a:lstStyle/>
          <a:p>
            <a:pPr algn="ctr"/>
            <a:r>
              <a:rPr lang="en-US" altLang="ko-KR" sz="5400" b="1" dirty="0">
                <a:solidFill>
                  <a:schemeClr val="accent2"/>
                </a:solidFill>
                <a:cs typeface="Arial" pitchFamily="34" charset="0"/>
              </a:rPr>
              <a:t>02</a:t>
            </a:r>
            <a:endParaRPr lang="ko-KR" altLang="en-US" sz="5400" b="1" dirty="0">
              <a:solidFill>
                <a:schemeClr val="accent2"/>
              </a:solidFill>
              <a:cs typeface="Arial" pitchFamily="34" charset="0"/>
            </a:endParaRPr>
          </a:p>
        </p:txBody>
      </p:sp>
      <p:sp>
        <p:nvSpPr>
          <p:cNvPr id="20" name="TextBox 6">
            <a:extLst>
              <a:ext uri="{FF2B5EF4-FFF2-40B4-BE49-F238E27FC236}">
                <a16:creationId xmlns:a16="http://schemas.microsoft.com/office/drawing/2014/main" id="{80C72570-CEC0-B6A4-CFB2-0D0F0C498541}"/>
              </a:ext>
            </a:extLst>
          </p:cNvPr>
          <p:cNvSpPr txBox="1"/>
          <p:nvPr/>
        </p:nvSpPr>
        <p:spPr>
          <a:xfrm>
            <a:off x="8805032" y="1496902"/>
            <a:ext cx="1111716" cy="923330"/>
          </a:xfrm>
          <a:prstGeom prst="rect">
            <a:avLst/>
          </a:prstGeom>
          <a:noFill/>
        </p:spPr>
        <p:txBody>
          <a:bodyPr wrap="square" rtlCol="0" anchor="ctr">
            <a:spAutoFit/>
          </a:bodyPr>
          <a:lstStyle/>
          <a:p>
            <a:pPr algn="ctr"/>
            <a:r>
              <a:rPr lang="en-US" altLang="ko-KR" sz="5400" b="1" dirty="0">
                <a:solidFill>
                  <a:schemeClr val="accent2"/>
                </a:solidFill>
                <a:cs typeface="Arial" pitchFamily="34" charset="0"/>
              </a:rPr>
              <a:t>03</a:t>
            </a:r>
            <a:endParaRPr lang="ko-KR" altLang="en-US" sz="5400" b="1" dirty="0">
              <a:solidFill>
                <a:schemeClr val="accent2"/>
              </a:solidFill>
              <a:cs typeface="Arial" pitchFamily="34" charset="0"/>
            </a:endParaRPr>
          </a:p>
        </p:txBody>
      </p:sp>
      <p:graphicFrame>
        <p:nvGraphicFramePr>
          <p:cNvPr id="21" name="Gráfico 20">
            <a:extLst>
              <a:ext uri="{FF2B5EF4-FFF2-40B4-BE49-F238E27FC236}">
                <a16:creationId xmlns:a16="http://schemas.microsoft.com/office/drawing/2014/main" id="{8CD98AC2-34DD-DE46-B70C-4DB2D46B46AB}"/>
              </a:ext>
            </a:extLst>
          </p:cNvPr>
          <p:cNvGraphicFramePr>
            <a:graphicFrameLocks/>
          </p:cNvGraphicFramePr>
          <p:nvPr>
            <p:extLst>
              <p:ext uri="{D42A27DB-BD31-4B8C-83A1-F6EECF244321}">
                <p14:modId xmlns:p14="http://schemas.microsoft.com/office/powerpoint/2010/main" val="896420719"/>
              </p:ext>
            </p:extLst>
          </p:nvPr>
        </p:nvGraphicFramePr>
        <p:xfrm>
          <a:off x="4116591" y="2420232"/>
          <a:ext cx="3513589" cy="318625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3" name="Gráfico 22">
            <a:extLst>
              <a:ext uri="{FF2B5EF4-FFF2-40B4-BE49-F238E27FC236}">
                <a16:creationId xmlns:a16="http://schemas.microsoft.com/office/drawing/2014/main" id="{41705797-FDA5-32C4-7618-6D94CA7C2105}"/>
              </a:ext>
            </a:extLst>
          </p:cNvPr>
          <p:cNvGraphicFramePr>
            <a:graphicFrameLocks/>
          </p:cNvGraphicFramePr>
          <p:nvPr>
            <p:extLst>
              <p:ext uri="{D42A27DB-BD31-4B8C-83A1-F6EECF244321}">
                <p14:modId xmlns:p14="http://schemas.microsoft.com/office/powerpoint/2010/main" val="1307916380"/>
              </p:ext>
            </p:extLst>
          </p:nvPr>
        </p:nvGraphicFramePr>
        <p:xfrm>
          <a:off x="189670" y="2420231"/>
          <a:ext cx="3141546" cy="318625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4" name="Gráfico 23">
            <a:extLst>
              <a:ext uri="{FF2B5EF4-FFF2-40B4-BE49-F238E27FC236}">
                <a16:creationId xmlns:a16="http://schemas.microsoft.com/office/drawing/2014/main" id="{94252FB0-A4DB-4E6A-E5A1-D5E3922BEAE9}"/>
              </a:ext>
            </a:extLst>
          </p:cNvPr>
          <p:cNvGraphicFramePr>
            <a:graphicFrameLocks/>
          </p:cNvGraphicFramePr>
          <p:nvPr>
            <p:extLst>
              <p:ext uri="{D42A27DB-BD31-4B8C-83A1-F6EECF244321}">
                <p14:modId xmlns:p14="http://schemas.microsoft.com/office/powerpoint/2010/main" val="271856087"/>
              </p:ext>
            </p:extLst>
          </p:nvPr>
        </p:nvGraphicFramePr>
        <p:xfrm>
          <a:off x="3927107" y="2438337"/>
          <a:ext cx="3892556" cy="333749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5" name="Gráfico 24">
            <a:extLst>
              <a:ext uri="{FF2B5EF4-FFF2-40B4-BE49-F238E27FC236}">
                <a16:creationId xmlns:a16="http://schemas.microsoft.com/office/drawing/2014/main" id="{CC7ACD92-1218-7C2E-6923-D5FA88F92AB2}"/>
              </a:ext>
            </a:extLst>
          </p:cNvPr>
          <p:cNvGraphicFramePr>
            <a:graphicFrameLocks/>
          </p:cNvGraphicFramePr>
          <p:nvPr>
            <p:extLst>
              <p:ext uri="{D42A27DB-BD31-4B8C-83A1-F6EECF244321}">
                <p14:modId xmlns:p14="http://schemas.microsoft.com/office/powerpoint/2010/main" val="1436951203"/>
              </p:ext>
            </p:extLst>
          </p:nvPr>
        </p:nvGraphicFramePr>
        <p:xfrm>
          <a:off x="8415554" y="2420230"/>
          <a:ext cx="3431984" cy="311650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9935588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그룹 3">
            <a:extLst>
              <a:ext uri="{FF2B5EF4-FFF2-40B4-BE49-F238E27FC236}">
                <a16:creationId xmlns:a16="http://schemas.microsoft.com/office/drawing/2014/main" id="{0743C639-0176-4FBB-A1C1-37A3C8951633}"/>
              </a:ext>
            </a:extLst>
          </p:cNvPr>
          <p:cNvGrpSpPr/>
          <p:nvPr/>
        </p:nvGrpSpPr>
        <p:grpSpPr>
          <a:xfrm>
            <a:off x="9500110" y="-4392"/>
            <a:ext cx="2727771" cy="6875307"/>
            <a:chOff x="8241895" y="0"/>
            <a:chExt cx="3960676" cy="6875306"/>
          </a:xfrm>
        </p:grpSpPr>
        <p:sp>
          <p:nvSpPr>
            <p:cNvPr id="4" name="Rectangle 3">
              <a:extLst>
                <a:ext uri="{FF2B5EF4-FFF2-40B4-BE49-F238E27FC236}">
                  <a16:creationId xmlns:a16="http://schemas.microsoft.com/office/drawing/2014/main" id="{4C2E4038-8304-473F-BE74-D0444184FAD2}"/>
                </a:ext>
              </a:extLst>
            </p:cNvPr>
            <p:cNvSpPr/>
            <p:nvPr/>
          </p:nvSpPr>
          <p:spPr>
            <a:xfrm>
              <a:off x="8241895" y="0"/>
              <a:ext cx="3950101" cy="11455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5" name="Rectangle 4">
              <a:extLst>
                <a:ext uri="{FF2B5EF4-FFF2-40B4-BE49-F238E27FC236}">
                  <a16:creationId xmlns:a16="http://schemas.microsoft.com/office/drawing/2014/main" id="{3F4EC5D8-A872-4E46-B84A-D3738A4EF6A3}"/>
                </a:ext>
              </a:extLst>
            </p:cNvPr>
            <p:cNvSpPr/>
            <p:nvPr/>
          </p:nvSpPr>
          <p:spPr>
            <a:xfrm>
              <a:off x="8454655" y="1143723"/>
              <a:ext cx="3747916" cy="11455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 name="Rectangle 5">
              <a:extLst>
                <a:ext uri="{FF2B5EF4-FFF2-40B4-BE49-F238E27FC236}">
                  <a16:creationId xmlns:a16="http://schemas.microsoft.com/office/drawing/2014/main" id="{B5176779-C3E2-4F97-B4D1-3CB062ABE137}"/>
                </a:ext>
              </a:extLst>
            </p:cNvPr>
            <p:cNvSpPr/>
            <p:nvPr/>
          </p:nvSpPr>
          <p:spPr>
            <a:xfrm>
              <a:off x="8454655" y="2287446"/>
              <a:ext cx="3747916" cy="114551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 name="Rectangle 6">
              <a:extLst>
                <a:ext uri="{FF2B5EF4-FFF2-40B4-BE49-F238E27FC236}">
                  <a16:creationId xmlns:a16="http://schemas.microsoft.com/office/drawing/2014/main" id="{4900EB7B-60CA-4011-A13B-5FFC8D1C51FB}"/>
                </a:ext>
              </a:extLst>
            </p:cNvPr>
            <p:cNvSpPr/>
            <p:nvPr/>
          </p:nvSpPr>
          <p:spPr>
            <a:xfrm>
              <a:off x="8454655" y="3431170"/>
              <a:ext cx="3747916" cy="113913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 name="Rectangle 7">
              <a:extLst>
                <a:ext uri="{FF2B5EF4-FFF2-40B4-BE49-F238E27FC236}">
                  <a16:creationId xmlns:a16="http://schemas.microsoft.com/office/drawing/2014/main" id="{E0A33DD5-DE14-4E80-BF0F-3BF0BAC99489}"/>
                </a:ext>
              </a:extLst>
            </p:cNvPr>
            <p:cNvSpPr/>
            <p:nvPr/>
          </p:nvSpPr>
          <p:spPr>
            <a:xfrm>
              <a:off x="8694029" y="4570306"/>
              <a:ext cx="3497967" cy="115550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 name="Rectangle 8">
              <a:extLst>
                <a:ext uri="{FF2B5EF4-FFF2-40B4-BE49-F238E27FC236}">
                  <a16:creationId xmlns:a16="http://schemas.microsoft.com/office/drawing/2014/main" id="{E7C86FD8-E3DA-4C58-89F1-1BB57F7EA571}"/>
                </a:ext>
              </a:extLst>
            </p:cNvPr>
            <p:cNvSpPr/>
            <p:nvPr/>
          </p:nvSpPr>
          <p:spPr>
            <a:xfrm>
              <a:off x="8694030" y="5724019"/>
              <a:ext cx="3497970" cy="11512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grpSp>
        <p:nvGrpSpPr>
          <p:cNvPr id="10" name="Group 9">
            <a:extLst>
              <a:ext uri="{FF2B5EF4-FFF2-40B4-BE49-F238E27FC236}">
                <a16:creationId xmlns:a16="http://schemas.microsoft.com/office/drawing/2014/main" id="{49080B7A-3D04-4938-B031-7A33C0C89B7C}"/>
              </a:ext>
            </a:extLst>
          </p:cNvPr>
          <p:cNvGrpSpPr>
            <a:grpSpLocks noChangeAspect="1"/>
          </p:cNvGrpSpPr>
          <p:nvPr/>
        </p:nvGrpSpPr>
        <p:grpSpPr>
          <a:xfrm>
            <a:off x="8221427" y="-13474"/>
            <a:ext cx="2168866" cy="6870410"/>
            <a:chOff x="5716900" y="189000"/>
            <a:chExt cx="2044833" cy="6477496"/>
          </a:xfrm>
          <a:solidFill>
            <a:schemeClr val="accent1"/>
          </a:solidFill>
        </p:grpSpPr>
        <p:sp>
          <p:nvSpPr>
            <p:cNvPr id="11" name="Freeform 23">
              <a:extLst>
                <a:ext uri="{FF2B5EF4-FFF2-40B4-BE49-F238E27FC236}">
                  <a16:creationId xmlns:a16="http://schemas.microsoft.com/office/drawing/2014/main" id="{3EF65B54-2725-4624-A20F-A7D98C6D5B9C}"/>
                </a:ext>
              </a:extLst>
            </p:cNvPr>
            <p:cNvSpPr>
              <a:spLocks noChangeAspect="1"/>
            </p:cNvSpPr>
            <p:nvPr/>
          </p:nvSpPr>
          <p:spPr>
            <a:xfrm flipH="1">
              <a:off x="5716900" y="5586496"/>
              <a:ext cx="1677800" cy="1080000"/>
            </a:xfrm>
            <a:custGeom>
              <a:avLst/>
              <a:gdLst/>
              <a:ahLst/>
              <a:cxnLst/>
              <a:rect l="l" t="t" r="r" b="b"/>
              <a:pathLst>
                <a:path w="1677800" h="1080000">
                  <a:moveTo>
                    <a:pt x="405990" y="0"/>
                  </a:moveTo>
                  <a:lnTo>
                    <a:pt x="14920" y="0"/>
                  </a:lnTo>
                  <a:cubicBezTo>
                    <a:pt x="19605" y="40861"/>
                    <a:pt x="26348" y="78676"/>
                    <a:pt x="34570" y="112368"/>
                  </a:cubicBezTo>
                  <a:cubicBezTo>
                    <a:pt x="56813" y="198254"/>
                    <a:pt x="-16492" y="426415"/>
                    <a:pt x="3492" y="516654"/>
                  </a:cubicBezTo>
                  <a:cubicBezTo>
                    <a:pt x="35886" y="602873"/>
                    <a:pt x="36262" y="644518"/>
                    <a:pt x="67996" y="716963"/>
                  </a:cubicBezTo>
                  <a:cubicBezTo>
                    <a:pt x="82935" y="759571"/>
                    <a:pt x="3595" y="835901"/>
                    <a:pt x="12035" y="880935"/>
                  </a:cubicBezTo>
                  <a:cubicBezTo>
                    <a:pt x="41943" y="992172"/>
                    <a:pt x="160178" y="1029192"/>
                    <a:pt x="283931" y="1072154"/>
                  </a:cubicBezTo>
                  <a:cubicBezTo>
                    <a:pt x="540578" y="1100381"/>
                    <a:pt x="654781" y="1048819"/>
                    <a:pt x="559322" y="975547"/>
                  </a:cubicBezTo>
                  <a:cubicBezTo>
                    <a:pt x="436895" y="872565"/>
                    <a:pt x="421362" y="856532"/>
                    <a:pt x="327639" y="743522"/>
                  </a:cubicBezTo>
                  <a:cubicBezTo>
                    <a:pt x="314896" y="682482"/>
                    <a:pt x="322099" y="585132"/>
                    <a:pt x="366827" y="494613"/>
                  </a:cubicBezTo>
                  <a:cubicBezTo>
                    <a:pt x="388784" y="396535"/>
                    <a:pt x="334869" y="246001"/>
                    <a:pt x="354121" y="198669"/>
                  </a:cubicBezTo>
                  <a:cubicBezTo>
                    <a:pt x="371449" y="145407"/>
                    <a:pt x="389780" y="75715"/>
                    <a:pt x="405990" y="0"/>
                  </a:cubicBezTo>
                  <a:close/>
                  <a:moveTo>
                    <a:pt x="1188635" y="0"/>
                  </a:moveTo>
                  <a:lnTo>
                    <a:pt x="822159" y="0"/>
                  </a:lnTo>
                  <a:cubicBezTo>
                    <a:pt x="826325" y="117417"/>
                    <a:pt x="829883" y="229278"/>
                    <a:pt x="824855" y="297516"/>
                  </a:cubicBezTo>
                  <a:cubicBezTo>
                    <a:pt x="828187" y="395859"/>
                    <a:pt x="899040" y="428947"/>
                    <a:pt x="874015" y="453628"/>
                  </a:cubicBezTo>
                  <a:cubicBezTo>
                    <a:pt x="794935" y="508734"/>
                    <a:pt x="897970" y="570621"/>
                    <a:pt x="844953" y="639996"/>
                  </a:cubicBezTo>
                  <a:cubicBezTo>
                    <a:pt x="828354" y="663075"/>
                    <a:pt x="869609" y="691667"/>
                    <a:pt x="861274" y="717502"/>
                  </a:cubicBezTo>
                  <a:cubicBezTo>
                    <a:pt x="858163" y="765703"/>
                    <a:pt x="821384" y="864430"/>
                    <a:pt x="870069" y="890591"/>
                  </a:cubicBezTo>
                  <a:cubicBezTo>
                    <a:pt x="1027088" y="956498"/>
                    <a:pt x="1111591" y="1017224"/>
                    <a:pt x="1271200" y="1041692"/>
                  </a:cubicBezTo>
                  <a:cubicBezTo>
                    <a:pt x="1421068" y="1058498"/>
                    <a:pt x="1596837" y="1072717"/>
                    <a:pt x="1656062" y="1050676"/>
                  </a:cubicBezTo>
                  <a:cubicBezTo>
                    <a:pt x="1693035" y="1020314"/>
                    <a:pt x="1679483" y="943603"/>
                    <a:pt x="1640658" y="913901"/>
                  </a:cubicBezTo>
                  <a:cubicBezTo>
                    <a:pt x="1417953" y="775424"/>
                    <a:pt x="1164022" y="643347"/>
                    <a:pt x="1205563" y="584990"/>
                  </a:cubicBezTo>
                  <a:cubicBezTo>
                    <a:pt x="1270516" y="495899"/>
                    <a:pt x="1246641" y="485610"/>
                    <a:pt x="1224312" y="467932"/>
                  </a:cubicBezTo>
                  <a:cubicBezTo>
                    <a:pt x="1176229" y="446071"/>
                    <a:pt x="1168262" y="421787"/>
                    <a:pt x="1188836" y="379042"/>
                  </a:cubicBezTo>
                  <a:cubicBezTo>
                    <a:pt x="1216542" y="318917"/>
                    <a:pt x="1210581" y="266563"/>
                    <a:pt x="1178720" y="198669"/>
                  </a:cubicBezTo>
                  <a:cubicBezTo>
                    <a:pt x="1164609" y="142192"/>
                    <a:pt x="1169753" y="86082"/>
                    <a:pt x="1188635"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2" name="Freeform 24">
              <a:extLst>
                <a:ext uri="{FF2B5EF4-FFF2-40B4-BE49-F238E27FC236}">
                  <a16:creationId xmlns:a16="http://schemas.microsoft.com/office/drawing/2014/main" id="{533E77BC-CC98-417A-87AD-F8FD73B7F8D1}"/>
                </a:ext>
              </a:extLst>
            </p:cNvPr>
            <p:cNvSpPr>
              <a:spLocks noChangeAspect="1"/>
            </p:cNvSpPr>
            <p:nvPr/>
          </p:nvSpPr>
          <p:spPr>
            <a:xfrm flipH="1">
              <a:off x="6019147" y="4509000"/>
              <a:ext cx="1376807" cy="1080000"/>
            </a:xfrm>
            <a:custGeom>
              <a:avLst/>
              <a:gdLst/>
              <a:ahLst/>
              <a:cxnLst/>
              <a:rect l="l" t="t" r="r" b="b"/>
              <a:pathLst>
                <a:path w="1376807" h="1080000">
                  <a:moveTo>
                    <a:pt x="624339" y="0"/>
                  </a:moveTo>
                  <a:lnTo>
                    <a:pt x="127193" y="0"/>
                  </a:lnTo>
                  <a:cubicBezTo>
                    <a:pt x="109123" y="58470"/>
                    <a:pt x="161935" y="118842"/>
                    <a:pt x="129399" y="139055"/>
                  </a:cubicBezTo>
                  <a:cubicBezTo>
                    <a:pt x="78465" y="177453"/>
                    <a:pt x="124181" y="231720"/>
                    <a:pt x="100910" y="269789"/>
                  </a:cubicBezTo>
                  <a:cubicBezTo>
                    <a:pt x="5954" y="483070"/>
                    <a:pt x="-18596" y="835256"/>
                    <a:pt x="13088" y="1080000"/>
                  </a:cubicBezTo>
                  <a:lnTo>
                    <a:pt x="404158" y="1080000"/>
                  </a:lnTo>
                  <a:cubicBezTo>
                    <a:pt x="442184" y="908174"/>
                    <a:pt x="470765" y="705566"/>
                    <a:pt x="457854" y="595381"/>
                  </a:cubicBezTo>
                  <a:cubicBezTo>
                    <a:pt x="449621" y="550671"/>
                    <a:pt x="511134" y="530620"/>
                    <a:pt x="502312" y="497614"/>
                  </a:cubicBezTo>
                  <a:cubicBezTo>
                    <a:pt x="487977" y="466779"/>
                    <a:pt x="481413" y="454072"/>
                    <a:pt x="495566" y="433596"/>
                  </a:cubicBezTo>
                  <a:cubicBezTo>
                    <a:pt x="504111" y="396469"/>
                    <a:pt x="538832" y="394329"/>
                    <a:pt x="561150" y="346512"/>
                  </a:cubicBezTo>
                  <a:cubicBezTo>
                    <a:pt x="571249" y="299677"/>
                    <a:pt x="539910" y="268762"/>
                    <a:pt x="562958" y="218234"/>
                  </a:cubicBezTo>
                  <a:cubicBezTo>
                    <a:pt x="587661" y="145363"/>
                    <a:pt x="607863" y="71522"/>
                    <a:pt x="624339" y="0"/>
                  </a:cubicBezTo>
                  <a:close/>
                  <a:moveTo>
                    <a:pt x="1372033" y="0"/>
                  </a:moveTo>
                  <a:lnTo>
                    <a:pt x="880103" y="0"/>
                  </a:lnTo>
                  <a:cubicBezTo>
                    <a:pt x="879880" y="17298"/>
                    <a:pt x="883247" y="33852"/>
                    <a:pt x="892867" y="48518"/>
                  </a:cubicBezTo>
                  <a:cubicBezTo>
                    <a:pt x="930548" y="84866"/>
                    <a:pt x="866295" y="101931"/>
                    <a:pt x="868160" y="143789"/>
                  </a:cubicBezTo>
                  <a:cubicBezTo>
                    <a:pt x="872106" y="192834"/>
                    <a:pt x="917376" y="208817"/>
                    <a:pt x="904792" y="257864"/>
                  </a:cubicBezTo>
                  <a:cubicBezTo>
                    <a:pt x="864280" y="356188"/>
                    <a:pt x="849667" y="521848"/>
                    <a:pt x="822105" y="653841"/>
                  </a:cubicBezTo>
                  <a:cubicBezTo>
                    <a:pt x="807236" y="733337"/>
                    <a:pt x="814397" y="912334"/>
                    <a:pt x="820327" y="1080000"/>
                  </a:cubicBezTo>
                  <a:lnTo>
                    <a:pt x="1186803" y="1080000"/>
                  </a:lnTo>
                  <a:cubicBezTo>
                    <a:pt x="1189377" y="1066045"/>
                    <a:pt x="1192698" y="1051397"/>
                    <a:pt x="1196339" y="1035844"/>
                  </a:cubicBezTo>
                  <a:cubicBezTo>
                    <a:pt x="1211172" y="931891"/>
                    <a:pt x="1260788" y="736716"/>
                    <a:pt x="1239989" y="629875"/>
                  </a:cubicBezTo>
                  <a:cubicBezTo>
                    <a:pt x="1229549" y="590371"/>
                    <a:pt x="1298967" y="576349"/>
                    <a:pt x="1250241" y="482857"/>
                  </a:cubicBezTo>
                  <a:cubicBezTo>
                    <a:pt x="1240218" y="455170"/>
                    <a:pt x="1304579" y="441259"/>
                    <a:pt x="1308330" y="413573"/>
                  </a:cubicBezTo>
                  <a:cubicBezTo>
                    <a:pt x="1321131" y="312306"/>
                    <a:pt x="1332498" y="304657"/>
                    <a:pt x="1366794" y="210830"/>
                  </a:cubicBezTo>
                  <a:cubicBezTo>
                    <a:pt x="1387798" y="141891"/>
                    <a:pt x="1368703" y="57481"/>
                    <a:pt x="1372033"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13" name="Freeform 25">
              <a:extLst>
                <a:ext uri="{FF2B5EF4-FFF2-40B4-BE49-F238E27FC236}">
                  <a16:creationId xmlns:a16="http://schemas.microsoft.com/office/drawing/2014/main" id="{41A478CA-2A1C-4FD6-B58C-872A6CC74705}"/>
                </a:ext>
              </a:extLst>
            </p:cNvPr>
            <p:cNvSpPr>
              <a:spLocks noChangeAspect="1"/>
            </p:cNvSpPr>
            <p:nvPr/>
          </p:nvSpPr>
          <p:spPr>
            <a:xfrm flipH="1">
              <a:off x="5855893" y="3429000"/>
              <a:ext cx="1637989" cy="1080000"/>
            </a:xfrm>
            <a:custGeom>
              <a:avLst/>
              <a:gdLst/>
              <a:ahLst/>
              <a:cxnLst/>
              <a:rect l="l" t="t" r="r" b="b"/>
              <a:pathLst>
                <a:path w="1637989" h="1080000">
                  <a:moveTo>
                    <a:pt x="1581228" y="0"/>
                  </a:moveTo>
                  <a:lnTo>
                    <a:pt x="14898" y="0"/>
                  </a:lnTo>
                  <a:cubicBezTo>
                    <a:pt x="7741" y="70595"/>
                    <a:pt x="2484" y="130483"/>
                    <a:pt x="0" y="171730"/>
                  </a:cubicBezTo>
                  <a:cubicBezTo>
                    <a:pt x="8970" y="270077"/>
                    <a:pt x="141878" y="236077"/>
                    <a:pt x="121535" y="324397"/>
                  </a:cubicBezTo>
                  <a:cubicBezTo>
                    <a:pt x="66652" y="496577"/>
                    <a:pt x="180570" y="498359"/>
                    <a:pt x="173143" y="544398"/>
                  </a:cubicBezTo>
                  <a:cubicBezTo>
                    <a:pt x="137813" y="748412"/>
                    <a:pt x="238554" y="849452"/>
                    <a:pt x="228097" y="903607"/>
                  </a:cubicBezTo>
                  <a:cubicBezTo>
                    <a:pt x="185459" y="993082"/>
                    <a:pt x="254276" y="1034203"/>
                    <a:pt x="235867" y="1051228"/>
                  </a:cubicBezTo>
                  <a:cubicBezTo>
                    <a:pt x="228442" y="1060601"/>
                    <a:pt x="223626" y="1070209"/>
                    <a:pt x="221169" y="1080000"/>
                  </a:cubicBezTo>
                  <a:lnTo>
                    <a:pt x="718315" y="1080000"/>
                  </a:lnTo>
                  <a:cubicBezTo>
                    <a:pt x="785005" y="804481"/>
                    <a:pt x="804830" y="565660"/>
                    <a:pt x="859097" y="561924"/>
                  </a:cubicBezTo>
                  <a:cubicBezTo>
                    <a:pt x="964079" y="553426"/>
                    <a:pt x="908245" y="814820"/>
                    <a:pt x="983003" y="929696"/>
                  </a:cubicBezTo>
                  <a:cubicBezTo>
                    <a:pt x="1007464" y="963054"/>
                    <a:pt x="973827" y="1025251"/>
                    <a:pt x="974079" y="1080000"/>
                  </a:cubicBezTo>
                  <a:lnTo>
                    <a:pt x="1466009" y="1080000"/>
                  </a:lnTo>
                  <a:cubicBezTo>
                    <a:pt x="1466755" y="1061368"/>
                    <a:pt x="1470077" y="1045572"/>
                    <a:pt x="1477840" y="1034038"/>
                  </a:cubicBezTo>
                  <a:cubicBezTo>
                    <a:pt x="1495851" y="929912"/>
                    <a:pt x="1488979" y="803475"/>
                    <a:pt x="1489060" y="651527"/>
                  </a:cubicBezTo>
                  <a:cubicBezTo>
                    <a:pt x="1489523" y="478810"/>
                    <a:pt x="1501667" y="415527"/>
                    <a:pt x="1471712" y="250910"/>
                  </a:cubicBezTo>
                  <a:cubicBezTo>
                    <a:pt x="1554481" y="196934"/>
                    <a:pt x="1657191" y="236991"/>
                    <a:pt x="1634895" y="166833"/>
                  </a:cubicBezTo>
                  <a:cubicBezTo>
                    <a:pt x="1619175" y="115995"/>
                    <a:pt x="1600950" y="59533"/>
                    <a:pt x="158122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14" name="Freeform 26">
              <a:extLst>
                <a:ext uri="{FF2B5EF4-FFF2-40B4-BE49-F238E27FC236}">
                  <a16:creationId xmlns:a16="http://schemas.microsoft.com/office/drawing/2014/main" id="{570D0280-111C-43B6-92A2-C44E5ADA3B39}"/>
                </a:ext>
              </a:extLst>
            </p:cNvPr>
            <p:cNvSpPr>
              <a:spLocks noChangeAspect="1"/>
            </p:cNvSpPr>
            <p:nvPr/>
          </p:nvSpPr>
          <p:spPr>
            <a:xfrm flipH="1">
              <a:off x="5805995" y="2340365"/>
              <a:ext cx="1917474" cy="1098364"/>
            </a:xfrm>
            <a:custGeom>
              <a:avLst/>
              <a:gdLst/>
              <a:ahLst/>
              <a:cxnLst/>
              <a:rect l="l" t="t" r="r" b="b"/>
              <a:pathLst>
                <a:path w="1917474" h="1080000">
                  <a:moveTo>
                    <a:pt x="1917474" y="0"/>
                  </a:moveTo>
                  <a:lnTo>
                    <a:pt x="0" y="0"/>
                  </a:lnTo>
                  <a:cubicBezTo>
                    <a:pt x="64046" y="206244"/>
                    <a:pt x="170600" y="189898"/>
                    <a:pt x="339667" y="296160"/>
                  </a:cubicBezTo>
                  <a:cubicBezTo>
                    <a:pt x="313133" y="471359"/>
                    <a:pt x="268077" y="838410"/>
                    <a:pt x="244076" y="1080000"/>
                  </a:cubicBezTo>
                  <a:lnTo>
                    <a:pt x="1810406" y="1080000"/>
                  </a:lnTo>
                  <a:cubicBezTo>
                    <a:pt x="1707448" y="766922"/>
                    <a:pt x="1566054" y="368071"/>
                    <a:pt x="1548391" y="248688"/>
                  </a:cubicBezTo>
                  <a:cubicBezTo>
                    <a:pt x="1667467" y="235938"/>
                    <a:pt x="1874282" y="233670"/>
                    <a:pt x="1915736" y="40265"/>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15" name="Freeform 27">
              <a:extLst>
                <a:ext uri="{FF2B5EF4-FFF2-40B4-BE49-F238E27FC236}">
                  <a16:creationId xmlns:a16="http://schemas.microsoft.com/office/drawing/2014/main" id="{529E4D48-B516-4E5E-9D54-E81DD2CD11C0}"/>
                </a:ext>
              </a:extLst>
            </p:cNvPr>
            <p:cNvSpPr>
              <a:spLocks noChangeAspect="1"/>
            </p:cNvSpPr>
            <p:nvPr/>
          </p:nvSpPr>
          <p:spPr>
            <a:xfrm flipH="1">
              <a:off x="5806739" y="1269000"/>
              <a:ext cx="1954994" cy="1080000"/>
            </a:xfrm>
            <a:custGeom>
              <a:avLst/>
              <a:gdLst/>
              <a:ahLst/>
              <a:cxnLst/>
              <a:rect l="l" t="t" r="r" b="b"/>
              <a:pathLst>
                <a:path w="1954994" h="1080000">
                  <a:moveTo>
                    <a:pt x="1523764" y="0"/>
                  </a:moveTo>
                  <a:lnTo>
                    <a:pt x="189283" y="0"/>
                  </a:lnTo>
                  <a:cubicBezTo>
                    <a:pt x="170637" y="12530"/>
                    <a:pt x="153375" y="27483"/>
                    <a:pt x="137291" y="44705"/>
                  </a:cubicBezTo>
                  <a:cubicBezTo>
                    <a:pt x="105152" y="92546"/>
                    <a:pt x="-33051" y="694368"/>
                    <a:pt x="7327" y="970116"/>
                  </a:cubicBezTo>
                  <a:cubicBezTo>
                    <a:pt x="15204" y="1012663"/>
                    <a:pt x="23976" y="1048928"/>
                    <a:pt x="34044" y="1080000"/>
                  </a:cubicBezTo>
                  <a:lnTo>
                    <a:pt x="1951518" y="1080000"/>
                  </a:lnTo>
                  <a:cubicBezTo>
                    <a:pt x="1968247" y="904659"/>
                    <a:pt x="1924376" y="781971"/>
                    <a:pt x="1824851" y="581424"/>
                  </a:cubicBezTo>
                  <a:cubicBezTo>
                    <a:pt x="1782972" y="535628"/>
                    <a:pt x="1838570" y="467072"/>
                    <a:pt x="1787436" y="401715"/>
                  </a:cubicBezTo>
                  <a:cubicBezTo>
                    <a:pt x="1766665" y="389849"/>
                    <a:pt x="1818567" y="300845"/>
                    <a:pt x="1771732" y="193217"/>
                  </a:cubicBezTo>
                  <a:cubicBezTo>
                    <a:pt x="1761300" y="157871"/>
                    <a:pt x="1794452" y="107151"/>
                    <a:pt x="1717953" y="73568"/>
                  </a:cubicBezTo>
                  <a:cubicBezTo>
                    <a:pt x="1654306" y="44207"/>
                    <a:pt x="1586764" y="20219"/>
                    <a:pt x="152376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6" name="Freeform 28">
              <a:extLst>
                <a:ext uri="{FF2B5EF4-FFF2-40B4-BE49-F238E27FC236}">
                  <a16:creationId xmlns:a16="http://schemas.microsoft.com/office/drawing/2014/main" id="{1E08803A-F7B0-4AFB-8BCB-78195E929423}"/>
                </a:ext>
              </a:extLst>
            </p:cNvPr>
            <p:cNvSpPr>
              <a:spLocks noChangeAspect="1"/>
            </p:cNvSpPr>
            <p:nvPr/>
          </p:nvSpPr>
          <p:spPr>
            <a:xfrm flipH="1">
              <a:off x="6215467" y="189000"/>
              <a:ext cx="1334481" cy="1080000"/>
            </a:xfrm>
            <a:custGeom>
              <a:avLst/>
              <a:gdLst/>
              <a:ahLst/>
              <a:cxnLst/>
              <a:rect l="l" t="t" r="r" b="b"/>
              <a:pathLst>
                <a:path w="1334481" h="1080000">
                  <a:moveTo>
                    <a:pt x="798803" y="495"/>
                  </a:moveTo>
                  <a:cubicBezTo>
                    <a:pt x="669255" y="10891"/>
                    <a:pt x="653662" y="70492"/>
                    <a:pt x="573322" y="106786"/>
                  </a:cubicBezTo>
                  <a:lnTo>
                    <a:pt x="485457" y="256323"/>
                  </a:lnTo>
                  <a:cubicBezTo>
                    <a:pt x="485979" y="343749"/>
                    <a:pt x="470959" y="425994"/>
                    <a:pt x="489610" y="508239"/>
                  </a:cubicBezTo>
                  <a:cubicBezTo>
                    <a:pt x="564050" y="589181"/>
                    <a:pt x="584104" y="701201"/>
                    <a:pt x="614517" y="792502"/>
                  </a:cubicBezTo>
                  <a:cubicBezTo>
                    <a:pt x="583420" y="835342"/>
                    <a:pt x="575633" y="893723"/>
                    <a:pt x="516049" y="921024"/>
                  </a:cubicBezTo>
                  <a:cubicBezTo>
                    <a:pt x="345841" y="988886"/>
                    <a:pt x="142528" y="976932"/>
                    <a:pt x="0" y="1080000"/>
                  </a:cubicBezTo>
                  <a:lnTo>
                    <a:pt x="1334481" y="1080000"/>
                  </a:lnTo>
                  <a:cubicBezTo>
                    <a:pt x="1245907" y="1050367"/>
                    <a:pt x="1166529" y="1027797"/>
                    <a:pt x="1120646" y="1006058"/>
                  </a:cubicBezTo>
                  <a:cubicBezTo>
                    <a:pt x="1072185" y="970808"/>
                    <a:pt x="1049621" y="945916"/>
                    <a:pt x="1032239" y="902896"/>
                  </a:cubicBezTo>
                  <a:cubicBezTo>
                    <a:pt x="1014470" y="851243"/>
                    <a:pt x="1066627" y="778870"/>
                    <a:pt x="1082526" y="724627"/>
                  </a:cubicBezTo>
                  <a:cubicBezTo>
                    <a:pt x="1099814" y="659584"/>
                    <a:pt x="1099442" y="612693"/>
                    <a:pt x="1143738" y="546306"/>
                  </a:cubicBezTo>
                  <a:cubicBezTo>
                    <a:pt x="1133648" y="464379"/>
                    <a:pt x="1157749" y="411814"/>
                    <a:pt x="1154071" y="328893"/>
                  </a:cubicBezTo>
                  <a:cubicBezTo>
                    <a:pt x="1155358" y="272643"/>
                    <a:pt x="1146284" y="182728"/>
                    <a:pt x="1080233" y="131659"/>
                  </a:cubicBezTo>
                  <a:cubicBezTo>
                    <a:pt x="1053759" y="66356"/>
                    <a:pt x="931460" y="-6717"/>
                    <a:pt x="798803" y="49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grpSp>
      <p:sp>
        <p:nvSpPr>
          <p:cNvPr id="19" name="TextBox 18">
            <a:extLst>
              <a:ext uri="{FF2B5EF4-FFF2-40B4-BE49-F238E27FC236}">
                <a16:creationId xmlns:a16="http://schemas.microsoft.com/office/drawing/2014/main" id="{AB221C93-AC0A-4BF2-A4DB-C2E66381768F}"/>
              </a:ext>
            </a:extLst>
          </p:cNvPr>
          <p:cNvSpPr txBox="1"/>
          <p:nvPr/>
        </p:nvSpPr>
        <p:spPr>
          <a:xfrm>
            <a:off x="551914" y="1683614"/>
            <a:ext cx="783122" cy="707886"/>
          </a:xfrm>
          <a:prstGeom prst="rect">
            <a:avLst/>
          </a:prstGeom>
          <a:noFill/>
        </p:spPr>
        <p:txBody>
          <a:bodyPr wrap="square" rtlCol="0" anchor="ctr">
            <a:spAutoFit/>
          </a:bodyPr>
          <a:lstStyle/>
          <a:p>
            <a:pPr algn="ctr"/>
            <a:r>
              <a:rPr lang="en-US" altLang="ko-KR" sz="4000" b="1" dirty="0">
                <a:solidFill>
                  <a:schemeClr val="accent3"/>
                </a:solidFill>
                <a:cs typeface="Arial" pitchFamily="34" charset="0"/>
              </a:rPr>
              <a:t>1</a:t>
            </a:r>
            <a:endParaRPr lang="ko-KR" altLang="en-US" sz="4000" b="1" dirty="0">
              <a:solidFill>
                <a:schemeClr val="accent3"/>
              </a:solidFill>
              <a:cs typeface="Arial" pitchFamily="34" charset="0"/>
            </a:endParaRPr>
          </a:p>
        </p:txBody>
      </p:sp>
      <p:sp>
        <p:nvSpPr>
          <p:cNvPr id="20" name="TextBox 19">
            <a:extLst>
              <a:ext uri="{FF2B5EF4-FFF2-40B4-BE49-F238E27FC236}">
                <a16:creationId xmlns:a16="http://schemas.microsoft.com/office/drawing/2014/main" id="{A59CA4DD-7BA4-4C61-87CD-96D73C78A4AD}"/>
              </a:ext>
            </a:extLst>
          </p:cNvPr>
          <p:cNvSpPr txBox="1"/>
          <p:nvPr/>
        </p:nvSpPr>
        <p:spPr>
          <a:xfrm>
            <a:off x="1278949" y="1730459"/>
            <a:ext cx="5944497" cy="830997"/>
          </a:xfrm>
          <a:prstGeom prst="rect">
            <a:avLst/>
          </a:prstGeom>
          <a:noFill/>
        </p:spPr>
        <p:txBody>
          <a:bodyPr wrap="square" rtlCol="0">
            <a:spAutoFit/>
          </a:bodyPr>
          <a:lstStyle/>
          <a:p>
            <a:r>
              <a:rPr lang="en-US" altLang="ko-KR" sz="1200" b="1" dirty="0">
                <a:solidFill>
                  <a:schemeClr val="accent1"/>
                </a:solidFill>
                <a:cs typeface="Arial" pitchFamily="34" charset="0"/>
              </a:rPr>
              <a:t>Opportunities for Juniors and Recent Graduates: Through the first query, it is possible to observe the total amount of jobs allocated to juniors and recent graduates in Africa. This data can indicate the interest and availability of opportunities for young professionals starting their careers in the region.</a:t>
            </a:r>
          </a:p>
        </p:txBody>
      </p:sp>
      <p:sp>
        <p:nvSpPr>
          <p:cNvPr id="31" name="Text Placeholder 13">
            <a:extLst>
              <a:ext uri="{FF2B5EF4-FFF2-40B4-BE49-F238E27FC236}">
                <a16:creationId xmlns:a16="http://schemas.microsoft.com/office/drawing/2014/main" id="{9D9EF80E-B3C9-40E5-B34B-0BD7FA443509}"/>
              </a:ext>
            </a:extLst>
          </p:cNvPr>
          <p:cNvSpPr txBox="1">
            <a:spLocks/>
          </p:cNvSpPr>
          <p:nvPr/>
        </p:nvSpPr>
        <p:spPr>
          <a:xfrm>
            <a:off x="846600" y="216627"/>
            <a:ext cx="4536505" cy="1259910"/>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80000"/>
              </a:lnSpc>
              <a:buNone/>
            </a:pPr>
            <a:r>
              <a:rPr lang="en-US" altLang="ko-KR" sz="3600" b="1" dirty="0">
                <a:solidFill>
                  <a:schemeClr val="tx1">
                    <a:lumMod val="75000"/>
                    <a:lumOff val="25000"/>
                  </a:schemeClr>
                </a:solidFill>
                <a:latin typeface="+mj-lt"/>
              </a:rPr>
              <a:t>Insight about Africa</a:t>
            </a:r>
            <a:endParaRPr lang="en-US" altLang="ko-KR" sz="3600" b="1" dirty="0">
              <a:solidFill>
                <a:schemeClr val="tx1">
                  <a:lumMod val="75000"/>
                  <a:lumOff val="25000"/>
                </a:schemeClr>
              </a:solidFill>
              <a:latin typeface="+mj-lt"/>
              <a:cs typeface="Arial" pitchFamily="34" charset="0"/>
            </a:endParaRPr>
          </a:p>
        </p:txBody>
      </p:sp>
      <p:sp>
        <p:nvSpPr>
          <p:cNvPr id="2" name="TextBox 18">
            <a:extLst>
              <a:ext uri="{FF2B5EF4-FFF2-40B4-BE49-F238E27FC236}">
                <a16:creationId xmlns:a16="http://schemas.microsoft.com/office/drawing/2014/main" id="{D54E001C-A3D3-F544-3BA5-D6256FD31A58}"/>
              </a:ext>
            </a:extLst>
          </p:cNvPr>
          <p:cNvSpPr txBox="1"/>
          <p:nvPr/>
        </p:nvSpPr>
        <p:spPr>
          <a:xfrm>
            <a:off x="551914" y="2960715"/>
            <a:ext cx="783122" cy="707886"/>
          </a:xfrm>
          <a:prstGeom prst="rect">
            <a:avLst/>
          </a:prstGeom>
          <a:noFill/>
        </p:spPr>
        <p:txBody>
          <a:bodyPr wrap="square" rtlCol="0" anchor="ctr">
            <a:spAutoFit/>
          </a:bodyPr>
          <a:lstStyle/>
          <a:p>
            <a:pPr algn="ctr"/>
            <a:r>
              <a:rPr lang="en-US" altLang="ko-KR" sz="4000" b="1" dirty="0">
                <a:solidFill>
                  <a:schemeClr val="accent3"/>
                </a:solidFill>
                <a:cs typeface="Arial" pitchFamily="34" charset="0"/>
              </a:rPr>
              <a:t>2</a:t>
            </a:r>
            <a:endParaRPr lang="ko-KR" altLang="en-US" sz="4000" b="1" dirty="0">
              <a:solidFill>
                <a:schemeClr val="accent3"/>
              </a:solidFill>
              <a:cs typeface="Arial" pitchFamily="34" charset="0"/>
            </a:endParaRPr>
          </a:p>
        </p:txBody>
      </p:sp>
      <p:sp>
        <p:nvSpPr>
          <p:cNvPr id="17" name="TextBox 19">
            <a:extLst>
              <a:ext uri="{FF2B5EF4-FFF2-40B4-BE49-F238E27FC236}">
                <a16:creationId xmlns:a16="http://schemas.microsoft.com/office/drawing/2014/main" id="{98F583C1-F543-496E-97DF-7D7D3C97D134}"/>
              </a:ext>
            </a:extLst>
          </p:cNvPr>
          <p:cNvSpPr txBox="1"/>
          <p:nvPr/>
        </p:nvSpPr>
        <p:spPr>
          <a:xfrm>
            <a:off x="1278949" y="3007560"/>
            <a:ext cx="5944497" cy="1015663"/>
          </a:xfrm>
          <a:prstGeom prst="rect">
            <a:avLst/>
          </a:prstGeom>
          <a:noFill/>
        </p:spPr>
        <p:txBody>
          <a:bodyPr wrap="square" rtlCol="0">
            <a:spAutoFit/>
          </a:bodyPr>
          <a:lstStyle/>
          <a:p>
            <a:r>
              <a:rPr lang="en-US" altLang="ko-KR" sz="1200" b="1" dirty="0">
                <a:solidFill>
                  <a:schemeClr val="accent1"/>
                </a:solidFill>
                <a:cs typeface="Arial" pitchFamily="34" charset="0"/>
              </a:rPr>
              <a:t>Demand for Remote Data Analyst: Through the second query, it is possible to see the demand for Data Analyst professionals with remote working skills in Africa. The count of specific jobs for this role with the specification of remote work may indicate the need for companies to find talent in this area, even with the possibility of remote work.</a:t>
            </a:r>
          </a:p>
        </p:txBody>
      </p:sp>
      <p:sp>
        <p:nvSpPr>
          <p:cNvPr id="18" name="TextBox 18">
            <a:extLst>
              <a:ext uri="{FF2B5EF4-FFF2-40B4-BE49-F238E27FC236}">
                <a16:creationId xmlns:a16="http://schemas.microsoft.com/office/drawing/2014/main" id="{638B1A50-CBAD-C40D-B771-C8600B36280F}"/>
              </a:ext>
            </a:extLst>
          </p:cNvPr>
          <p:cNvSpPr txBox="1"/>
          <p:nvPr/>
        </p:nvSpPr>
        <p:spPr>
          <a:xfrm>
            <a:off x="551914" y="4284663"/>
            <a:ext cx="783122" cy="707886"/>
          </a:xfrm>
          <a:prstGeom prst="rect">
            <a:avLst/>
          </a:prstGeom>
          <a:noFill/>
        </p:spPr>
        <p:txBody>
          <a:bodyPr wrap="square" rtlCol="0" anchor="ctr">
            <a:spAutoFit/>
          </a:bodyPr>
          <a:lstStyle/>
          <a:p>
            <a:pPr algn="ctr"/>
            <a:r>
              <a:rPr lang="en-US" altLang="ko-KR" sz="4000" b="1" dirty="0">
                <a:solidFill>
                  <a:schemeClr val="accent3"/>
                </a:solidFill>
                <a:cs typeface="Arial" pitchFamily="34" charset="0"/>
              </a:rPr>
              <a:t>3</a:t>
            </a:r>
            <a:endParaRPr lang="ko-KR" altLang="en-US" sz="4000" b="1" dirty="0">
              <a:solidFill>
                <a:schemeClr val="accent3"/>
              </a:solidFill>
              <a:cs typeface="Arial" pitchFamily="34" charset="0"/>
            </a:endParaRPr>
          </a:p>
        </p:txBody>
      </p:sp>
      <p:sp>
        <p:nvSpPr>
          <p:cNvPr id="32" name="TextBox 19">
            <a:extLst>
              <a:ext uri="{FF2B5EF4-FFF2-40B4-BE49-F238E27FC236}">
                <a16:creationId xmlns:a16="http://schemas.microsoft.com/office/drawing/2014/main" id="{90853E36-4B51-BEC5-6F52-565509C64223}"/>
              </a:ext>
            </a:extLst>
          </p:cNvPr>
          <p:cNvSpPr txBox="1"/>
          <p:nvPr/>
        </p:nvSpPr>
        <p:spPr>
          <a:xfrm>
            <a:off x="1278949" y="4331508"/>
            <a:ext cx="5944497" cy="1015663"/>
          </a:xfrm>
          <a:prstGeom prst="rect">
            <a:avLst/>
          </a:prstGeom>
          <a:noFill/>
        </p:spPr>
        <p:txBody>
          <a:bodyPr wrap="square" rtlCol="0">
            <a:spAutoFit/>
          </a:bodyPr>
          <a:lstStyle/>
          <a:p>
            <a:r>
              <a:rPr lang="en-US" altLang="ko-KR" sz="1200" b="1" dirty="0">
                <a:solidFill>
                  <a:schemeClr val="accent1"/>
                </a:solidFill>
                <a:cs typeface="Arial" pitchFamily="34" charset="0"/>
              </a:rPr>
              <a:t>Skills in Python, SQL and R: Through the third query, it is possible to identify the most demanded skills in Africa, such as Python, SQL and R. This data can indicate the most relevant technologies and programming languages for the labor market in the region, which can be useful for professionals who want to train in specific areas.</a:t>
            </a:r>
          </a:p>
        </p:txBody>
      </p:sp>
    </p:spTree>
    <p:extLst>
      <p:ext uri="{BB962C8B-B14F-4D97-AF65-F5344CB8AC3E}">
        <p14:creationId xmlns:p14="http://schemas.microsoft.com/office/powerpoint/2010/main" val="1610170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그룹 3">
            <a:extLst>
              <a:ext uri="{FF2B5EF4-FFF2-40B4-BE49-F238E27FC236}">
                <a16:creationId xmlns:a16="http://schemas.microsoft.com/office/drawing/2014/main" id="{0743C639-0176-4FBB-A1C1-37A3C8951633}"/>
              </a:ext>
            </a:extLst>
          </p:cNvPr>
          <p:cNvGrpSpPr/>
          <p:nvPr/>
        </p:nvGrpSpPr>
        <p:grpSpPr>
          <a:xfrm>
            <a:off x="9500110" y="-4392"/>
            <a:ext cx="2727771" cy="6875307"/>
            <a:chOff x="8241895" y="0"/>
            <a:chExt cx="3960676" cy="6875306"/>
          </a:xfrm>
        </p:grpSpPr>
        <p:sp>
          <p:nvSpPr>
            <p:cNvPr id="4" name="Rectangle 3">
              <a:extLst>
                <a:ext uri="{FF2B5EF4-FFF2-40B4-BE49-F238E27FC236}">
                  <a16:creationId xmlns:a16="http://schemas.microsoft.com/office/drawing/2014/main" id="{4C2E4038-8304-473F-BE74-D0444184FAD2}"/>
                </a:ext>
              </a:extLst>
            </p:cNvPr>
            <p:cNvSpPr/>
            <p:nvPr/>
          </p:nvSpPr>
          <p:spPr>
            <a:xfrm>
              <a:off x="8241895" y="0"/>
              <a:ext cx="3950101" cy="11455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5" name="Rectangle 4">
              <a:extLst>
                <a:ext uri="{FF2B5EF4-FFF2-40B4-BE49-F238E27FC236}">
                  <a16:creationId xmlns:a16="http://schemas.microsoft.com/office/drawing/2014/main" id="{3F4EC5D8-A872-4E46-B84A-D3738A4EF6A3}"/>
                </a:ext>
              </a:extLst>
            </p:cNvPr>
            <p:cNvSpPr/>
            <p:nvPr/>
          </p:nvSpPr>
          <p:spPr>
            <a:xfrm>
              <a:off x="8454655" y="1143723"/>
              <a:ext cx="3747916" cy="11455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 name="Rectangle 5">
              <a:extLst>
                <a:ext uri="{FF2B5EF4-FFF2-40B4-BE49-F238E27FC236}">
                  <a16:creationId xmlns:a16="http://schemas.microsoft.com/office/drawing/2014/main" id="{B5176779-C3E2-4F97-B4D1-3CB062ABE137}"/>
                </a:ext>
              </a:extLst>
            </p:cNvPr>
            <p:cNvSpPr/>
            <p:nvPr/>
          </p:nvSpPr>
          <p:spPr>
            <a:xfrm>
              <a:off x="8454655" y="2287446"/>
              <a:ext cx="3747916" cy="114551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 name="Rectangle 6">
              <a:extLst>
                <a:ext uri="{FF2B5EF4-FFF2-40B4-BE49-F238E27FC236}">
                  <a16:creationId xmlns:a16="http://schemas.microsoft.com/office/drawing/2014/main" id="{4900EB7B-60CA-4011-A13B-5FFC8D1C51FB}"/>
                </a:ext>
              </a:extLst>
            </p:cNvPr>
            <p:cNvSpPr/>
            <p:nvPr/>
          </p:nvSpPr>
          <p:spPr>
            <a:xfrm>
              <a:off x="8454655" y="3431170"/>
              <a:ext cx="3747916" cy="113913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 name="Rectangle 7">
              <a:extLst>
                <a:ext uri="{FF2B5EF4-FFF2-40B4-BE49-F238E27FC236}">
                  <a16:creationId xmlns:a16="http://schemas.microsoft.com/office/drawing/2014/main" id="{E0A33DD5-DE14-4E80-BF0F-3BF0BAC99489}"/>
                </a:ext>
              </a:extLst>
            </p:cNvPr>
            <p:cNvSpPr/>
            <p:nvPr/>
          </p:nvSpPr>
          <p:spPr>
            <a:xfrm>
              <a:off x="8694029" y="4570306"/>
              <a:ext cx="3497967" cy="115550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 name="Rectangle 8">
              <a:extLst>
                <a:ext uri="{FF2B5EF4-FFF2-40B4-BE49-F238E27FC236}">
                  <a16:creationId xmlns:a16="http://schemas.microsoft.com/office/drawing/2014/main" id="{E7C86FD8-E3DA-4C58-89F1-1BB57F7EA571}"/>
                </a:ext>
              </a:extLst>
            </p:cNvPr>
            <p:cNvSpPr/>
            <p:nvPr/>
          </p:nvSpPr>
          <p:spPr>
            <a:xfrm>
              <a:off x="8694030" y="5724019"/>
              <a:ext cx="3497970" cy="11512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grpSp>
        <p:nvGrpSpPr>
          <p:cNvPr id="10" name="Group 9">
            <a:extLst>
              <a:ext uri="{FF2B5EF4-FFF2-40B4-BE49-F238E27FC236}">
                <a16:creationId xmlns:a16="http://schemas.microsoft.com/office/drawing/2014/main" id="{49080B7A-3D04-4938-B031-7A33C0C89B7C}"/>
              </a:ext>
            </a:extLst>
          </p:cNvPr>
          <p:cNvGrpSpPr>
            <a:grpSpLocks noChangeAspect="1"/>
          </p:cNvGrpSpPr>
          <p:nvPr/>
        </p:nvGrpSpPr>
        <p:grpSpPr>
          <a:xfrm>
            <a:off x="8221427" y="-13474"/>
            <a:ext cx="2168866" cy="6870410"/>
            <a:chOff x="5716900" y="189000"/>
            <a:chExt cx="2044833" cy="6477496"/>
          </a:xfrm>
          <a:solidFill>
            <a:schemeClr val="accent1"/>
          </a:solidFill>
        </p:grpSpPr>
        <p:sp>
          <p:nvSpPr>
            <p:cNvPr id="11" name="Freeform 23">
              <a:extLst>
                <a:ext uri="{FF2B5EF4-FFF2-40B4-BE49-F238E27FC236}">
                  <a16:creationId xmlns:a16="http://schemas.microsoft.com/office/drawing/2014/main" id="{3EF65B54-2725-4624-A20F-A7D98C6D5B9C}"/>
                </a:ext>
              </a:extLst>
            </p:cNvPr>
            <p:cNvSpPr>
              <a:spLocks noChangeAspect="1"/>
            </p:cNvSpPr>
            <p:nvPr/>
          </p:nvSpPr>
          <p:spPr>
            <a:xfrm flipH="1">
              <a:off x="5716900" y="5586496"/>
              <a:ext cx="1677800" cy="1080000"/>
            </a:xfrm>
            <a:custGeom>
              <a:avLst/>
              <a:gdLst/>
              <a:ahLst/>
              <a:cxnLst/>
              <a:rect l="l" t="t" r="r" b="b"/>
              <a:pathLst>
                <a:path w="1677800" h="1080000">
                  <a:moveTo>
                    <a:pt x="405990" y="0"/>
                  </a:moveTo>
                  <a:lnTo>
                    <a:pt x="14920" y="0"/>
                  </a:lnTo>
                  <a:cubicBezTo>
                    <a:pt x="19605" y="40861"/>
                    <a:pt x="26348" y="78676"/>
                    <a:pt x="34570" y="112368"/>
                  </a:cubicBezTo>
                  <a:cubicBezTo>
                    <a:pt x="56813" y="198254"/>
                    <a:pt x="-16492" y="426415"/>
                    <a:pt x="3492" y="516654"/>
                  </a:cubicBezTo>
                  <a:cubicBezTo>
                    <a:pt x="35886" y="602873"/>
                    <a:pt x="36262" y="644518"/>
                    <a:pt x="67996" y="716963"/>
                  </a:cubicBezTo>
                  <a:cubicBezTo>
                    <a:pt x="82935" y="759571"/>
                    <a:pt x="3595" y="835901"/>
                    <a:pt x="12035" y="880935"/>
                  </a:cubicBezTo>
                  <a:cubicBezTo>
                    <a:pt x="41943" y="992172"/>
                    <a:pt x="160178" y="1029192"/>
                    <a:pt x="283931" y="1072154"/>
                  </a:cubicBezTo>
                  <a:cubicBezTo>
                    <a:pt x="540578" y="1100381"/>
                    <a:pt x="654781" y="1048819"/>
                    <a:pt x="559322" y="975547"/>
                  </a:cubicBezTo>
                  <a:cubicBezTo>
                    <a:pt x="436895" y="872565"/>
                    <a:pt x="421362" y="856532"/>
                    <a:pt x="327639" y="743522"/>
                  </a:cubicBezTo>
                  <a:cubicBezTo>
                    <a:pt x="314896" y="682482"/>
                    <a:pt x="322099" y="585132"/>
                    <a:pt x="366827" y="494613"/>
                  </a:cubicBezTo>
                  <a:cubicBezTo>
                    <a:pt x="388784" y="396535"/>
                    <a:pt x="334869" y="246001"/>
                    <a:pt x="354121" y="198669"/>
                  </a:cubicBezTo>
                  <a:cubicBezTo>
                    <a:pt x="371449" y="145407"/>
                    <a:pt x="389780" y="75715"/>
                    <a:pt x="405990" y="0"/>
                  </a:cubicBezTo>
                  <a:close/>
                  <a:moveTo>
                    <a:pt x="1188635" y="0"/>
                  </a:moveTo>
                  <a:lnTo>
                    <a:pt x="822159" y="0"/>
                  </a:lnTo>
                  <a:cubicBezTo>
                    <a:pt x="826325" y="117417"/>
                    <a:pt x="829883" y="229278"/>
                    <a:pt x="824855" y="297516"/>
                  </a:cubicBezTo>
                  <a:cubicBezTo>
                    <a:pt x="828187" y="395859"/>
                    <a:pt x="899040" y="428947"/>
                    <a:pt x="874015" y="453628"/>
                  </a:cubicBezTo>
                  <a:cubicBezTo>
                    <a:pt x="794935" y="508734"/>
                    <a:pt x="897970" y="570621"/>
                    <a:pt x="844953" y="639996"/>
                  </a:cubicBezTo>
                  <a:cubicBezTo>
                    <a:pt x="828354" y="663075"/>
                    <a:pt x="869609" y="691667"/>
                    <a:pt x="861274" y="717502"/>
                  </a:cubicBezTo>
                  <a:cubicBezTo>
                    <a:pt x="858163" y="765703"/>
                    <a:pt x="821384" y="864430"/>
                    <a:pt x="870069" y="890591"/>
                  </a:cubicBezTo>
                  <a:cubicBezTo>
                    <a:pt x="1027088" y="956498"/>
                    <a:pt x="1111591" y="1017224"/>
                    <a:pt x="1271200" y="1041692"/>
                  </a:cubicBezTo>
                  <a:cubicBezTo>
                    <a:pt x="1421068" y="1058498"/>
                    <a:pt x="1596837" y="1072717"/>
                    <a:pt x="1656062" y="1050676"/>
                  </a:cubicBezTo>
                  <a:cubicBezTo>
                    <a:pt x="1693035" y="1020314"/>
                    <a:pt x="1679483" y="943603"/>
                    <a:pt x="1640658" y="913901"/>
                  </a:cubicBezTo>
                  <a:cubicBezTo>
                    <a:pt x="1417953" y="775424"/>
                    <a:pt x="1164022" y="643347"/>
                    <a:pt x="1205563" y="584990"/>
                  </a:cubicBezTo>
                  <a:cubicBezTo>
                    <a:pt x="1270516" y="495899"/>
                    <a:pt x="1246641" y="485610"/>
                    <a:pt x="1224312" y="467932"/>
                  </a:cubicBezTo>
                  <a:cubicBezTo>
                    <a:pt x="1176229" y="446071"/>
                    <a:pt x="1168262" y="421787"/>
                    <a:pt x="1188836" y="379042"/>
                  </a:cubicBezTo>
                  <a:cubicBezTo>
                    <a:pt x="1216542" y="318917"/>
                    <a:pt x="1210581" y="266563"/>
                    <a:pt x="1178720" y="198669"/>
                  </a:cubicBezTo>
                  <a:cubicBezTo>
                    <a:pt x="1164609" y="142192"/>
                    <a:pt x="1169753" y="86082"/>
                    <a:pt x="1188635"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2" name="Freeform 24">
              <a:extLst>
                <a:ext uri="{FF2B5EF4-FFF2-40B4-BE49-F238E27FC236}">
                  <a16:creationId xmlns:a16="http://schemas.microsoft.com/office/drawing/2014/main" id="{533E77BC-CC98-417A-87AD-F8FD73B7F8D1}"/>
                </a:ext>
              </a:extLst>
            </p:cNvPr>
            <p:cNvSpPr>
              <a:spLocks noChangeAspect="1"/>
            </p:cNvSpPr>
            <p:nvPr/>
          </p:nvSpPr>
          <p:spPr>
            <a:xfrm flipH="1">
              <a:off x="6019147" y="4509000"/>
              <a:ext cx="1376807" cy="1080000"/>
            </a:xfrm>
            <a:custGeom>
              <a:avLst/>
              <a:gdLst/>
              <a:ahLst/>
              <a:cxnLst/>
              <a:rect l="l" t="t" r="r" b="b"/>
              <a:pathLst>
                <a:path w="1376807" h="1080000">
                  <a:moveTo>
                    <a:pt x="624339" y="0"/>
                  </a:moveTo>
                  <a:lnTo>
                    <a:pt x="127193" y="0"/>
                  </a:lnTo>
                  <a:cubicBezTo>
                    <a:pt x="109123" y="58470"/>
                    <a:pt x="161935" y="118842"/>
                    <a:pt x="129399" y="139055"/>
                  </a:cubicBezTo>
                  <a:cubicBezTo>
                    <a:pt x="78465" y="177453"/>
                    <a:pt x="124181" y="231720"/>
                    <a:pt x="100910" y="269789"/>
                  </a:cubicBezTo>
                  <a:cubicBezTo>
                    <a:pt x="5954" y="483070"/>
                    <a:pt x="-18596" y="835256"/>
                    <a:pt x="13088" y="1080000"/>
                  </a:cubicBezTo>
                  <a:lnTo>
                    <a:pt x="404158" y="1080000"/>
                  </a:lnTo>
                  <a:cubicBezTo>
                    <a:pt x="442184" y="908174"/>
                    <a:pt x="470765" y="705566"/>
                    <a:pt x="457854" y="595381"/>
                  </a:cubicBezTo>
                  <a:cubicBezTo>
                    <a:pt x="449621" y="550671"/>
                    <a:pt x="511134" y="530620"/>
                    <a:pt x="502312" y="497614"/>
                  </a:cubicBezTo>
                  <a:cubicBezTo>
                    <a:pt x="487977" y="466779"/>
                    <a:pt x="481413" y="454072"/>
                    <a:pt x="495566" y="433596"/>
                  </a:cubicBezTo>
                  <a:cubicBezTo>
                    <a:pt x="504111" y="396469"/>
                    <a:pt x="538832" y="394329"/>
                    <a:pt x="561150" y="346512"/>
                  </a:cubicBezTo>
                  <a:cubicBezTo>
                    <a:pt x="571249" y="299677"/>
                    <a:pt x="539910" y="268762"/>
                    <a:pt x="562958" y="218234"/>
                  </a:cubicBezTo>
                  <a:cubicBezTo>
                    <a:pt x="587661" y="145363"/>
                    <a:pt x="607863" y="71522"/>
                    <a:pt x="624339" y="0"/>
                  </a:cubicBezTo>
                  <a:close/>
                  <a:moveTo>
                    <a:pt x="1372033" y="0"/>
                  </a:moveTo>
                  <a:lnTo>
                    <a:pt x="880103" y="0"/>
                  </a:lnTo>
                  <a:cubicBezTo>
                    <a:pt x="879880" y="17298"/>
                    <a:pt x="883247" y="33852"/>
                    <a:pt x="892867" y="48518"/>
                  </a:cubicBezTo>
                  <a:cubicBezTo>
                    <a:pt x="930548" y="84866"/>
                    <a:pt x="866295" y="101931"/>
                    <a:pt x="868160" y="143789"/>
                  </a:cubicBezTo>
                  <a:cubicBezTo>
                    <a:pt x="872106" y="192834"/>
                    <a:pt x="917376" y="208817"/>
                    <a:pt x="904792" y="257864"/>
                  </a:cubicBezTo>
                  <a:cubicBezTo>
                    <a:pt x="864280" y="356188"/>
                    <a:pt x="849667" y="521848"/>
                    <a:pt x="822105" y="653841"/>
                  </a:cubicBezTo>
                  <a:cubicBezTo>
                    <a:pt x="807236" y="733337"/>
                    <a:pt x="814397" y="912334"/>
                    <a:pt x="820327" y="1080000"/>
                  </a:cubicBezTo>
                  <a:lnTo>
                    <a:pt x="1186803" y="1080000"/>
                  </a:lnTo>
                  <a:cubicBezTo>
                    <a:pt x="1189377" y="1066045"/>
                    <a:pt x="1192698" y="1051397"/>
                    <a:pt x="1196339" y="1035844"/>
                  </a:cubicBezTo>
                  <a:cubicBezTo>
                    <a:pt x="1211172" y="931891"/>
                    <a:pt x="1260788" y="736716"/>
                    <a:pt x="1239989" y="629875"/>
                  </a:cubicBezTo>
                  <a:cubicBezTo>
                    <a:pt x="1229549" y="590371"/>
                    <a:pt x="1298967" y="576349"/>
                    <a:pt x="1250241" y="482857"/>
                  </a:cubicBezTo>
                  <a:cubicBezTo>
                    <a:pt x="1240218" y="455170"/>
                    <a:pt x="1304579" y="441259"/>
                    <a:pt x="1308330" y="413573"/>
                  </a:cubicBezTo>
                  <a:cubicBezTo>
                    <a:pt x="1321131" y="312306"/>
                    <a:pt x="1332498" y="304657"/>
                    <a:pt x="1366794" y="210830"/>
                  </a:cubicBezTo>
                  <a:cubicBezTo>
                    <a:pt x="1387798" y="141891"/>
                    <a:pt x="1368703" y="57481"/>
                    <a:pt x="1372033"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13" name="Freeform 25">
              <a:extLst>
                <a:ext uri="{FF2B5EF4-FFF2-40B4-BE49-F238E27FC236}">
                  <a16:creationId xmlns:a16="http://schemas.microsoft.com/office/drawing/2014/main" id="{41A478CA-2A1C-4FD6-B58C-872A6CC74705}"/>
                </a:ext>
              </a:extLst>
            </p:cNvPr>
            <p:cNvSpPr>
              <a:spLocks noChangeAspect="1"/>
            </p:cNvSpPr>
            <p:nvPr/>
          </p:nvSpPr>
          <p:spPr>
            <a:xfrm flipH="1">
              <a:off x="5855893" y="3429000"/>
              <a:ext cx="1637989" cy="1080000"/>
            </a:xfrm>
            <a:custGeom>
              <a:avLst/>
              <a:gdLst/>
              <a:ahLst/>
              <a:cxnLst/>
              <a:rect l="l" t="t" r="r" b="b"/>
              <a:pathLst>
                <a:path w="1637989" h="1080000">
                  <a:moveTo>
                    <a:pt x="1581228" y="0"/>
                  </a:moveTo>
                  <a:lnTo>
                    <a:pt x="14898" y="0"/>
                  </a:lnTo>
                  <a:cubicBezTo>
                    <a:pt x="7741" y="70595"/>
                    <a:pt x="2484" y="130483"/>
                    <a:pt x="0" y="171730"/>
                  </a:cubicBezTo>
                  <a:cubicBezTo>
                    <a:pt x="8970" y="270077"/>
                    <a:pt x="141878" y="236077"/>
                    <a:pt x="121535" y="324397"/>
                  </a:cubicBezTo>
                  <a:cubicBezTo>
                    <a:pt x="66652" y="496577"/>
                    <a:pt x="180570" y="498359"/>
                    <a:pt x="173143" y="544398"/>
                  </a:cubicBezTo>
                  <a:cubicBezTo>
                    <a:pt x="137813" y="748412"/>
                    <a:pt x="238554" y="849452"/>
                    <a:pt x="228097" y="903607"/>
                  </a:cubicBezTo>
                  <a:cubicBezTo>
                    <a:pt x="185459" y="993082"/>
                    <a:pt x="254276" y="1034203"/>
                    <a:pt x="235867" y="1051228"/>
                  </a:cubicBezTo>
                  <a:cubicBezTo>
                    <a:pt x="228442" y="1060601"/>
                    <a:pt x="223626" y="1070209"/>
                    <a:pt x="221169" y="1080000"/>
                  </a:cubicBezTo>
                  <a:lnTo>
                    <a:pt x="718315" y="1080000"/>
                  </a:lnTo>
                  <a:cubicBezTo>
                    <a:pt x="785005" y="804481"/>
                    <a:pt x="804830" y="565660"/>
                    <a:pt x="859097" y="561924"/>
                  </a:cubicBezTo>
                  <a:cubicBezTo>
                    <a:pt x="964079" y="553426"/>
                    <a:pt x="908245" y="814820"/>
                    <a:pt x="983003" y="929696"/>
                  </a:cubicBezTo>
                  <a:cubicBezTo>
                    <a:pt x="1007464" y="963054"/>
                    <a:pt x="973827" y="1025251"/>
                    <a:pt x="974079" y="1080000"/>
                  </a:cubicBezTo>
                  <a:lnTo>
                    <a:pt x="1466009" y="1080000"/>
                  </a:lnTo>
                  <a:cubicBezTo>
                    <a:pt x="1466755" y="1061368"/>
                    <a:pt x="1470077" y="1045572"/>
                    <a:pt x="1477840" y="1034038"/>
                  </a:cubicBezTo>
                  <a:cubicBezTo>
                    <a:pt x="1495851" y="929912"/>
                    <a:pt x="1488979" y="803475"/>
                    <a:pt x="1489060" y="651527"/>
                  </a:cubicBezTo>
                  <a:cubicBezTo>
                    <a:pt x="1489523" y="478810"/>
                    <a:pt x="1501667" y="415527"/>
                    <a:pt x="1471712" y="250910"/>
                  </a:cubicBezTo>
                  <a:cubicBezTo>
                    <a:pt x="1554481" y="196934"/>
                    <a:pt x="1657191" y="236991"/>
                    <a:pt x="1634895" y="166833"/>
                  </a:cubicBezTo>
                  <a:cubicBezTo>
                    <a:pt x="1619175" y="115995"/>
                    <a:pt x="1600950" y="59533"/>
                    <a:pt x="158122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14" name="Freeform 26">
              <a:extLst>
                <a:ext uri="{FF2B5EF4-FFF2-40B4-BE49-F238E27FC236}">
                  <a16:creationId xmlns:a16="http://schemas.microsoft.com/office/drawing/2014/main" id="{570D0280-111C-43B6-92A2-C44E5ADA3B39}"/>
                </a:ext>
              </a:extLst>
            </p:cNvPr>
            <p:cNvSpPr>
              <a:spLocks noChangeAspect="1"/>
            </p:cNvSpPr>
            <p:nvPr/>
          </p:nvSpPr>
          <p:spPr>
            <a:xfrm flipH="1">
              <a:off x="5805995" y="2340365"/>
              <a:ext cx="1917474" cy="1098364"/>
            </a:xfrm>
            <a:custGeom>
              <a:avLst/>
              <a:gdLst/>
              <a:ahLst/>
              <a:cxnLst/>
              <a:rect l="l" t="t" r="r" b="b"/>
              <a:pathLst>
                <a:path w="1917474" h="1080000">
                  <a:moveTo>
                    <a:pt x="1917474" y="0"/>
                  </a:moveTo>
                  <a:lnTo>
                    <a:pt x="0" y="0"/>
                  </a:lnTo>
                  <a:cubicBezTo>
                    <a:pt x="64046" y="206244"/>
                    <a:pt x="170600" y="189898"/>
                    <a:pt x="339667" y="296160"/>
                  </a:cubicBezTo>
                  <a:cubicBezTo>
                    <a:pt x="313133" y="471359"/>
                    <a:pt x="268077" y="838410"/>
                    <a:pt x="244076" y="1080000"/>
                  </a:cubicBezTo>
                  <a:lnTo>
                    <a:pt x="1810406" y="1080000"/>
                  </a:lnTo>
                  <a:cubicBezTo>
                    <a:pt x="1707448" y="766922"/>
                    <a:pt x="1566054" y="368071"/>
                    <a:pt x="1548391" y="248688"/>
                  </a:cubicBezTo>
                  <a:cubicBezTo>
                    <a:pt x="1667467" y="235938"/>
                    <a:pt x="1874282" y="233670"/>
                    <a:pt x="1915736" y="40265"/>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15" name="Freeform 27">
              <a:extLst>
                <a:ext uri="{FF2B5EF4-FFF2-40B4-BE49-F238E27FC236}">
                  <a16:creationId xmlns:a16="http://schemas.microsoft.com/office/drawing/2014/main" id="{529E4D48-B516-4E5E-9D54-E81DD2CD11C0}"/>
                </a:ext>
              </a:extLst>
            </p:cNvPr>
            <p:cNvSpPr>
              <a:spLocks noChangeAspect="1"/>
            </p:cNvSpPr>
            <p:nvPr/>
          </p:nvSpPr>
          <p:spPr>
            <a:xfrm flipH="1">
              <a:off x="5806739" y="1269000"/>
              <a:ext cx="1954994" cy="1080000"/>
            </a:xfrm>
            <a:custGeom>
              <a:avLst/>
              <a:gdLst/>
              <a:ahLst/>
              <a:cxnLst/>
              <a:rect l="l" t="t" r="r" b="b"/>
              <a:pathLst>
                <a:path w="1954994" h="1080000">
                  <a:moveTo>
                    <a:pt x="1523764" y="0"/>
                  </a:moveTo>
                  <a:lnTo>
                    <a:pt x="189283" y="0"/>
                  </a:lnTo>
                  <a:cubicBezTo>
                    <a:pt x="170637" y="12530"/>
                    <a:pt x="153375" y="27483"/>
                    <a:pt x="137291" y="44705"/>
                  </a:cubicBezTo>
                  <a:cubicBezTo>
                    <a:pt x="105152" y="92546"/>
                    <a:pt x="-33051" y="694368"/>
                    <a:pt x="7327" y="970116"/>
                  </a:cubicBezTo>
                  <a:cubicBezTo>
                    <a:pt x="15204" y="1012663"/>
                    <a:pt x="23976" y="1048928"/>
                    <a:pt x="34044" y="1080000"/>
                  </a:cubicBezTo>
                  <a:lnTo>
                    <a:pt x="1951518" y="1080000"/>
                  </a:lnTo>
                  <a:cubicBezTo>
                    <a:pt x="1968247" y="904659"/>
                    <a:pt x="1924376" y="781971"/>
                    <a:pt x="1824851" y="581424"/>
                  </a:cubicBezTo>
                  <a:cubicBezTo>
                    <a:pt x="1782972" y="535628"/>
                    <a:pt x="1838570" y="467072"/>
                    <a:pt x="1787436" y="401715"/>
                  </a:cubicBezTo>
                  <a:cubicBezTo>
                    <a:pt x="1766665" y="389849"/>
                    <a:pt x="1818567" y="300845"/>
                    <a:pt x="1771732" y="193217"/>
                  </a:cubicBezTo>
                  <a:cubicBezTo>
                    <a:pt x="1761300" y="157871"/>
                    <a:pt x="1794452" y="107151"/>
                    <a:pt x="1717953" y="73568"/>
                  </a:cubicBezTo>
                  <a:cubicBezTo>
                    <a:pt x="1654306" y="44207"/>
                    <a:pt x="1586764" y="20219"/>
                    <a:pt x="152376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6" name="Freeform 28">
              <a:extLst>
                <a:ext uri="{FF2B5EF4-FFF2-40B4-BE49-F238E27FC236}">
                  <a16:creationId xmlns:a16="http://schemas.microsoft.com/office/drawing/2014/main" id="{1E08803A-F7B0-4AFB-8BCB-78195E929423}"/>
                </a:ext>
              </a:extLst>
            </p:cNvPr>
            <p:cNvSpPr>
              <a:spLocks noChangeAspect="1"/>
            </p:cNvSpPr>
            <p:nvPr/>
          </p:nvSpPr>
          <p:spPr>
            <a:xfrm flipH="1">
              <a:off x="6215467" y="189000"/>
              <a:ext cx="1334481" cy="1080000"/>
            </a:xfrm>
            <a:custGeom>
              <a:avLst/>
              <a:gdLst/>
              <a:ahLst/>
              <a:cxnLst/>
              <a:rect l="l" t="t" r="r" b="b"/>
              <a:pathLst>
                <a:path w="1334481" h="1080000">
                  <a:moveTo>
                    <a:pt x="798803" y="495"/>
                  </a:moveTo>
                  <a:cubicBezTo>
                    <a:pt x="669255" y="10891"/>
                    <a:pt x="653662" y="70492"/>
                    <a:pt x="573322" y="106786"/>
                  </a:cubicBezTo>
                  <a:lnTo>
                    <a:pt x="485457" y="256323"/>
                  </a:lnTo>
                  <a:cubicBezTo>
                    <a:pt x="485979" y="343749"/>
                    <a:pt x="470959" y="425994"/>
                    <a:pt x="489610" y="508239"/>
                  </a:cubicBezTo>
                  <a:cubicBezTo>
                    <a:pt x="564050" y="589181"/>
                    <a:pt x="584104" y="701201"/>
                    <a:pt x="614517" y="792502"/>
                  </a:cubicBezTo>
                  <a:cubicBezTo>
                    <a:pt x="583420" y="835342"/>
                    <a:pt x="575633" y="893723"/>
                    <a:pt x="516049" y="921024"/>
                  </a:cubicBezTo>
                  <a:cubicBezTo>
                    <a:pt x="345841" y="988886"/>
                    <a:pt x="142528" y="976932"/>
                    <a:pt x="0" y="1080000"/>
                  </a:cubicBezTo>
                  <a:lnTo>
                    <a:pt x="1334481" y="1080000"/>
                  </a:lnTo>
                  <a:cubicBezTo>
                    <a:pt x="1245907" y="1050367"/>
                    <a:pt x="1166529" y="1027797"/>
                    <a:pt x="1120646" y="1006058"/>
                  </a:cubicBezTo>
                  <a:cubicBezTo>
                    <a:pt x="1072185" y="970808"/>
                    <a:pt x="1049621" y="945916"/>
                    <a:pt x="1032239" y="902896"/>
                  </a:cubicBezTo>
                  <a:cubicBezTo>
                    <a:pt x="1014470" y="851243"/>
                    <a:pt x="1066627" y="778870"/>
                    <a:pt x="1082526" y="724627"/>
                  </a:cubicBezTo>
                  <a:cubicBezTo>
                    <a:pt x="1099814" y="659584"/>
                    <a:pt x="1099442" y="612693"/>
                    <a:pt x="1143738" y="546306"/>
                  </a:cubicBezTo>
                  <a:cubicBezTo>
                    <a:pt x="1133648" y="464379"/>
                    <a:pt x="1157749" y="411814"/>
                    <a:pt x="1154071" y="328893"/>
                  </a:cubicBezTo>
                  <a:cubicBezTo>
                    <a:pt x="1155358" y="272643"/>
                    <a:pt x="1146284" y="182728"/>
                    <a:pt x="1080233" y="131659"/>
                  </a:cubicBezTo>
                  <a:cubicBezTo>
                    <a:pt x="1053759" y="66356"/>
                    <a:pt x="931460" y="-6717"/>
                    <a:pt x="798803" y="49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grpSp>
      <p:sp>
        <p:nvSpPr>
          <p:cNvPr id="19" name="TextBox 18">
            <a:extLst>
              <a:ext uri="{FF2B5EF4-FFF2-40B4-BE49-F238E27FC236}">
                <a16:creationId xmlns:a16="http://schemas.microsoft.com/office/drawing/2014/main" id="{AB221C93-AC0A-4BF2-A4DB-C2E66381768F}"/>
              </a:ext>
            </a:extLst>
          </p:cNvPr>
          <p:cNvSpPr txBox="1"/>
          <p:nvPr/>
        </p:nvSpPr>
        <p:spPr>
          <a:xfrm>
            <a:off x="551914" y="1683614"/>
            <a:ext cx="783122" cy="707886"/>
          </a:xfrm>
          <a:prstGeom prst="rect">
            <a:avLst/>
          </a:prstGeom>
          <a:noFill/>
        </p:spPr>
        <p:txBody>
          <a:bodyPr wrap="square" rtlCol="0" anchor="ctr">
            <a:spAutoFit/>
          </a:bodyPr>
          <a:lstStyle/>
          <a:p>
            <a:pPr algn="ctr"/>
            <a:r>
              <a:rPr lang="en-US" altLang="ko-KR" sz="4000" b="1" dirty="0">
                <a:solidFill>
                  <a:schemeClr val="accent3"/>
                </a:solidFill>
                <a:cs typeface="Arial" pitchFamily="34" charset="0"/>
              </a:rPr>
              <a:t>1</a:t>
            </a:r>
            <a:endParaRPr lang="ko-KR" altLang="en-US" sz="4000" b="1" dirty="0">
              <a:solidFill>
                <a:schemeClr val="accent3"/>
              </a:solidFill>
              <a:cs typeface="Arial" pitchFamily="34" charset="0"/>
            </a:endParaRPr>
          </a:p>
        </p:txBody>
      </p:sp>
      <p:sp>
        <p:nvSpPr>
          <p:cNvPr id="20" name="TextBox 19">
            <a:extLst>
              <a:ext uri="{FF2B5EF4-FFF2-40B4-BE49-F238E27FC236}">
                <a16:creationId xmlns:a16="http://schemas.microsoft.com/office/drawing/2014/main" id="{A59CA4DD-7BA4-4C61-87CD-96D73C78A4AD}"/>
              </a:ext>
            </a:extLst>
          </p:cNvPr>
          <p:cNvSpPr txBox="1"/>
          <p:nvPr/>
        </p:nvSpPr>
        <p:spPr>
          <a:xfrm>
            <a:off x="1278949" y="1730459"/>
            <a:ext cx="5944497" cy="1015663"/>
          </a:xfrm>
          <a:prstGeom prst="rect">
            <a:avLst/>
          </a:prstGeom>
          <a:noFill/>
        </p:spPr>
        <p:txBody>
          <a:bodyPr wrap="square" rtlCol="0">
            <a:spAutoFit/>
          </a:bodyPr>
          <a:lstStyle/>
          <a:p>
            <a:r>
              <a:rPr lang="en-US" altLang="ko-KR" sz="1200" b="1" dirty="0">
                <a:solidFill>
                  <a:schemeClr val="accent1"/>
                </a:solidFill>
                <a:cs typeface="Arial" pitchFamily="34" charset="0"/>
              </a:rPr>
              <a:t>Opportunities for Juniors and Recent Graduates: The first query shows the total amount of jobs allocated to juniors and recent graduates in Canada. This data can indicate the availability of opportunities for young professionals starting their careers in the country, as well as the demand for talent at lower levels of experience.</a:t>
            </a:r>
          </a:p>
        </p:txBody>
      </p:sp>
      <p:sp>
        <p:nvSpPr>
          <p:cNvPr id="31" name="Text Placeholder 13">
            <a:extLst>
              <a:ext uri="{FF2B5EF4-FFF2-40B4-BE49-F238E27FC236}">
                <a16:creationId xmlns:a16="http://schemas.microsoft.com/office/drawing/2014/main" id="{9D9EF80E-B3C9-40E5-B34B-0BD7FA443509}"/>
              </a:ext>
            </a:extLst>
          </p:cNvPr>
          <p:cNvSpPr txBox="1">
            <a:spLocks/>
          </p:cNvSpPr>
          <p:nvPr/>
        </p:nvSpPr>
        <p:spPr>
          <a:xfrm>
            <a:off x="846599" y="216627"/>
            <a:ext cx="4941805" cy="1259910"/>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80000"/>
              </a:lnSpc>
              <a:buNone/>
            </a:pPr>
            <a:r>
              <a:rPr lang="en-US" altLang="ko-KR" sz="3600" b="1" dirty="0">
                <a:solidFill>
                  <a:schemeClr val="tx1">
                    <a:lumMod val="75000"/>
                    <a:lumOff val="25000"/>
                  </a:schemeClr>
                </a:solidFill>
                <a:latin typeface="+mj-lt"/>
              </a:rPr>
              <a:t>Insight about Canada</a:t>
            </a:r>
            <a:endParaRPr lang="en-US" altLang="ko-KR" sz="3600" b="1" dirty="0">
              <a:solidFill>
                <a:schemeClr val="tx1">
                  <a:lumMod val="75000"/>
                  <a:lumOff val="25000"/>
                </a:schemeClr>
              </a:solidFill>
              <a:latin typeface="+mj-lt"/>
              <a:cs typeface="Arial" pitchFamily="34" charset="0"/>
            </a:endParaRPr>
          </a:p>
        </p:txBody>
      </p:sp>
      <p:sp>
        <p:nvSpPr>
          <p:cNvPr id="2" name="TextBox 18">
            <a:extLst>
              <a:ext uri="{FF2B5EF4-FFF2-40B4-BE49-F238E27FC236}">
                <a16:creationId xmlns:a16="http://schemas.microsoft.com/office/drawing/2014/main" id="{D54E001C-A3D3-F544-3BA5-D6256FD31A58}"/>
              </a:ext>
            </a:extLst>
          </p:cNvPr>
          <p:cNvSpPr txBox="1"/>
          <p:nvPr/>
        </p:nvSpPr>
        <p:spPr>
          <a:xfrm>
            <a:off x="551914" y="2960715"/>
            <a:ext cx="783122" cy="707886"/>
          </a:xfrm>
          <a:prstGeom prst="rect">
            <a:avLst/>
          </a:prstGeom>
          <a:noFill/>
        </p:spPr>
        <p:txBody>
          <a:bodyPr wrap="square" rtlCol="0" anchor="ctr">
            <a:spAutoFit/>
          </a:bodyPr>
          <a:lstStyle/>
          <a:p>
            <a:pPr algn="ctr"/>
            <a:r>
              <a:rPr lang="en-US" altLang="ko-KR" sz="4000" b="1" dirty="0">
                <a:solidFill>
                  <a:schemeClr val="accent3"/>
                </a:solidFill>
                <a:cs typeface="Arial" pitchFamily="34" charset="0"/>
              </a:rPr>
              <a:t>2</a:t>
            </a:r>
            <a:endParaRPr lang="ko-KR" altLang="en-US" sz="4000" b="1" dirty="0">
              <a:solidFill>
                <a:schemeClr val="accent3"/>
              </a:solidFill>
              <a:cs typeface="Arial" pitchFamily="34" charset="0"/>
            </a:endParaRPr>
          </a:p>
        </p:txBody>
      </p:sp>
      <p:sp>
        <p:nvSpPr>
          <p:cNvPr id="17" name="TextBox 19">
            <a:extLst>
              <a:ext uri="{FF2B5EF4-FFF2-40B4-BE49-F238E27FC236}">
                <a16:creationId xmlns:a16="http://schemas.microsoft.com/office/drawing/2014/main" id="{98F583C1-F543-496E-97DF-7D7D3C97D134}"/>
              </a:ext>
            </a:extLst>
          </p:cNvPr>
          <p:cNvSpPr txBox="1"/>
          <p:nvPr/>
        </p:nvSpPr>
        <p:spPr>
          <a:xfrm>
            <a:off x="1278949" y="3007560"/>
            <a:ext cx="5944497" cy="1015663"/>
          </a:xfrm>
          <a:prstGeom prst="rect">
            <a:avLst/>
          </a:prstGeom>
          <a:noFill/>
        </p:spPr>
        <p:txBody>
          <a:bodyPr wrap="square" rtlCol="0">
            <a:spAutoFit/>
          </a:bodyPr>
          <a:lstStyle/>
          <a:p>
            <a:r>
              <a:rPr lang="en-US" altLang="ko-KR" sz="1200" b="1" dirty="0">
                <a:solidFill>
                  <a:schemeClr val="accent1"/>
                </a:solidFill>
                <a:cs typeface="Arial" pitchFamily="34" charset="0"/>
              </a:rPr>
              <a:t>Demand for Remote Data Analyst: The second query shows the count of specific jobs for the Data Analyst role in Canada, with the specification of remote working. This may indicate demand for data analysis professionals who can work remotely, which may be relevant for professionals interested in flexible work opportunities.</a:t>
            </a:r>
          </a:p>
        </p:txBody>
      </p:sp>
      <p:sp>
        <p:nvSpPr>
          <p:cNvPr id="18" name="TextBox 18">
            <a:extLst>
              <a:ext uri="{FF2B5EF4-FFF2-40B4-BE49-F238E27FC236}">
                <a16:creationId xmlns:a16="http://schemas.microsoft.com/office/drawing/2014/main" id="{638B1A50-CBAD-C40D-B771-C8600B36280F}"/>
              </a:ext>
            </a:extLst>
          </p:cNvPr>
          <p:cNvSpPr txBox="1"/>
          <p:nvPr/>
        </p:nvSpPr>
        <p:spPr>
          <a:xfrm>
            <a:off x="551914" y="4284663"/>
            <a:ext cx="783122" cy="707886"/>
          </a:xfrm>
          <a:prstGeom prst="rect">
            <a:avLst/>
          </a:prstGeom>
          <a:noFill/>
        </p:spPr>
        <p:txBody>
          <a:bodyPr wrap="square" rtlCol="0" anchor="ctr">
            <a:spAutoFit/>
          </a:bodyPr>
          <a:lstStyle/>
          <a:p>
            <a:pPr algn="ctr"/>
            <a:r>
              <a:rPr lang="en-US" altLang="ko-KR" sz="4000" b="1" dirty="0">
                <a:solidFill>
                  <a:schemeClr val="accent3"/>
                </a:solidFill>
                <a:cs typeface="Arial" pitchFamily="34" charset="0"/>
              </a:rPr>
              <a:t>3</a:t>
            </a:r>
            <a:endParaRPr lang="ko-KR" altLang="en-US" sz="4000" b="1" dirty="0">
              <a:solidFill>
                <a:schemeClr val="accent3"/>
              </a:solidFill>
              <a:cs typeface="Arial" pitchFamily="34" charset="0"/>
            </a:endParaRPr>
          </a:p>
        </p:txBody>
      </p:sp>
      <p:sp>
        <p:nvSpPr>
          <p:cNvPr id="32" name="TextBox 19">
            <a:extLst>
              <a:ext uri="{FF2B5EF4-FFF2-40B4-BE49-F238E27FC236}">
                <a16:creationId xmlns:a16="http://schemas.microsoft.com/office/drawing/2014/main" id="{90853E36-4B51-BEC5-6F52-565509C64223}"/>
              </a:ext>
            </a:extLst>
          </p:cNvPr>
          <p:cNvSpPr txBox="1"/>
          <p:nvPr/>
        </p:nvSpPr>
        <p:spPr>
          <a:xfrm>
            <a:off x="1278949" y="4331508"/>
            <a:ext cx="5944497" cy="1015663"/>
          </a:xfrm>
          <a:prstGeom prst="rect">
            <a:avLst/>
          </a:prstGeom>
          <a:noFill/>
        </p:spPr>
        <p:txBody>
          <a:bodyPr wrap="square" rtlCol="0">
            <a:spAutoFit/>
          </a:bodyPr>
          <a:lstStyle/>
          <a:p>
            <a:r>
              <a:rPr lang="en-US" altLang="ko-KR" sz="1200" b="1" dirty="0">
                <a:solidFill>
                  <a:schemeClr val="accent1"/>
                </a:solidFill>
                <a:cs typeface="Arial" pitchFamily="34" charset="0"/>
              </a:rPr>
              <a:t>Skills in Python, SQL and R: The third query shows the count of job applications that mention specific skills such as Python, SQL and R. This data may indicate the technologies and programming languages most relevant to the data analysis job market in Canada, which may be useful for professionals looking to develop or enhance their skills in specific areas.</a:t>
            </a:r>
          </a:p>
        </p:txBody>
      </p:sp>
    </p:spTree>
    <p:extLst>
      <p:ext uri="{BB962C8B-B14F-4D97-AF65-F5344CB8AC3E}">
        <p14:creationId xmlns:p14="http://schemas.microsoft.com/office/powerpoint/2010/main" val="269214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Freeform: Shape 52">
            <a:extLst>
              <a:ext uri="{FF2B5EF4-FFF2-40B4-BE49-F238E27FC236}">
                <a16:creationId xmlns:a16="http://schemas.microsoft.com/office/drawing/2014/main" id="{93DCFF5F-49F6-49E5-B27D-15539D2BB336}"/>
              </a:ext>
            </a:extLst>
          </p:cNvPr>
          <p:cNvSpPr/>
          <p:nvPr/>
        </p:nvSpPr>
        <p:spPr>
          <a:xfrm>
            <a:off x="-3144" y="-17143"/>
            <a:ext cx="4207345" cy="6875143"/>
          </a:xfrm>
          <a:custGeom>
            <a:avLst/>
            <a:gdLst>
              <a:gd name="connsiteX0" fmla="*/ 0 w 6311018"/>
              <a:gd name="connsiteY0" fmla="*/ 0 h 10312714"/>
              <a:gd name="connsiteX1" fmla="*/ 3285486 w 6311018"/>
              <a:gd name="connsiteY1" fmla="*/ 0 h 10312714"/>
              <a:gd name="connsiteX2" fmla="*/ 3502227 w 6311018"/>
              <a:gd name="connsiteY2" fmla="*/ 134600 h 10312714"/>
              <a:gd name="connsiteX3" fmla="*/ 5465249 w 6311018"/>
              <a:gd name="connsiteY3" fmla="*/ 2228309 h 10312714"/>
              <a:gd name="connsiteX4" fmla="*/ 5465805 w 6311018"/>
              <a:gd name="connsiteY4" fmla="*/ 8538352 h 10312714"/>
              <a:gd name="connsiteX5" fmla="*/ 4152955 w 6311018"/>
              <a:gd name="connsiteY5" fmla="*/ 10135242 h 10312714"/>
              <a:gd name="connsiteX6" fmla="*/ 3935942 w 6311018"/>
              <a:gd name="connsiteY6" fmla="*/ 10312714 h 10312714"/>
              <a:gd name="connsiteX7" fmla="*/ 909 w 6311018"/>
              <a:gd name="connsiteY7" fmla="*/ 10312714 h 10312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1018" h="10312714">
                <a:moveTo>
                  <a:pt x="0" y="0"/>
                </a:moveTo>
                <a:lnTo>
                  <a:pt x="3285486" y="0"/>
                </a:lnTo>
                <a:lnTo>
                  <a:pt x="3502227" y="134600"/>
                </a:lnTo>
                <a:cubicBezTo>
                  <a:pt x="4295718" y="663675"/>
                  <a:pt x="4971971" y="1374223"/>
                  <a:pt x="5465249" y="2228309"/>
                </a:cubicBezTo>
                <a:cubicBezTo>
                  <a:pt x="6592743" y="4180506"/>
                  <a:pt x="6592955" y="6585957"/>
                  <a:pt x="5465805" y="8538352"/>
                </a:cubicBezTo>
                <a:cubicBezTo>
                  <a:pt x="5113571" y="9148476"/>
                  <a:pt x="4667970" y="9685382"/>
                  <a:pt x="4152955" y="10135242"/>
                </a:cubicBezTo>
                <a:lnTo>
                  <a:pt x="3935942" y="10312714"/>
                </a:lnTo>
                <a:lnTo>
                  <a:pt x="909" y="10312714"/>
                </a:lnTo>
                <a:close/>
              </a:path>
            </a:pathLst>
          </a:cu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54" name="Freeform: Shape 53">
            <a:extLst>
              <a:ext uri="{FF2B5EF4-FFF2-40B4-BE49-F238E27FC236}">
                <a16:creationId xmlns:a16="http://schemas.microsoft.com/office/drawing/2014/main" id="{211CB6B0-5B95-4EB2-9420-3767B8ED91E4}"/>
              </a:ext>
            </a:extLst>
          </p:cNvPr>
          <p:cNvSpPr/>
          <p:nvPr/>
        </p:nvSpPr>
        <p:spPr>
          <a:xfrm>
            <a:off x="-3144" y="-17143"/>
            <a:ext cx="4054919" cy="6875143"/>
          </a:xfrm>
          <a:custGeom>
            <a:avLst/>
            <a:gdLst>
              <a:gd name="connsiteX0" fmla="*/ 0 w 6082378"/>
              <a:gd name="connsiteY0" fmla="*/ 0 h 10312714"/>
              <a:gd name="connsiteX1" fmla="*/ 2737357 w 6082378"/>
              <a:gd name="connsiteY1" fmla="*/ 0 h 10312714"/>
              <a:gd name="connsiteX2" fmla="*/ 3040876 w 6082378"/>
              <a:gd name="connsiteY2" fmla="*/ 162300 h 10312714"/>
              <a:gd name="connsiteX3" fmla="*/ 5267253 w 6082378"/>
              <a:gd name="connsiteY3" fmla="*/ 2387867 h 10312714"/>
              <a:gd name="connsiteX4" fmla="*/ 5267789 w 6082378"/>
              <a:gd name="connsiteY4" fmla="*/ 8469286 h 10312714"/>
              <a:gd name="connsiteX5" fmla="*/ 3696850 w 6082378"/>
              <a:gd name="connsiteY5" fmla="*/ 10258281 h 10312714"/>
              <a:gd name="connsiteX6" fmla="*/ 3620706 w 6082378"/>
              <a:gd name="connsiteY6" fmla="*/ 10312714 h 10312714"/>
              <a:gd name="connsiteX7" fmla="*/ 909 w 6082378"/>
              <a:gd name="connsiteY7" fmla="*/ 10312714 h 10312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2378" h="10312714">
                <a:moveTo>
                  <a:pt x="0" y="0"/>
                </a:moveTo>
                <a:lnTo>
                  <a:pt x="2737357" y="0"/>
                </a:lnTo>
                <a:lnTo>
                  <a:pt x="3040876" y="162300"/>
                </a:lnTo>
                <a:cubicBezTo>
                  <a:pt x="3950284" y="687089"/>
                  <a:pt x="4723932" y="1447135"/>
                  <a:pt x="5267253" y="2387867"/>
                </a:cubicBezTo>
                <a:cubicBezTo>
                  <a:pt x="6353896" y="4269332"/>
                  <a:pt x="6354100" y="6587629"/>
                  <a:pt x="5267789" y="8469286"/>
                </a:cubicBezTo>
                <a:cubicBezTo>
                  <a:pt x="4860423" y="9174907"/>
                  <a:pt x="4323479" y="9778915"/>
                  <a:pt x="3696850" y="10258281"/>
                </a:cubicBezTo>
                <a:lnTo>
                  <a:pt x="3620706" y="10312714"/>
                </a:lnTo>
                <a:lnTo>
                  <a:pt x="909" y="10312714"/>
                </a:lnTo>
                <a:close/>
              </a:path>
            </a:pathLst>
          </a:cu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55" name="Freeform: Shape 54">
            <a:extLst>
              <a:ext uri="{FF2B5EF4-FFF2-40B4-BE49-F238E27FC236}">
                <a16:creationId xmlns:a16="http://schemas.microsoft.com/office/drawing/2014/main" id="{B534F045-E450-4128-A730-A7CE59CDD95E}"/>
              </a:ext>
            </a:extLst>
          </p:cNvPr>
          <p:cNvSpPr/>
          <p:nvPr/>
        </p:nvSpPr>
        <p:spPr>
          <a:xfrm>
            <a:off x="-3144" y="-17143"/>
            <a:ext cx="3902487" cy="6875143"/>
          </a:xfrm>
          <a:custGeom>
            <a:avLst/>
            <a:gdLst>
              <a:gd name="connsiteX0" fmla="*/ 0 w 5853730"/>
              <a:gd name="connsiteY0" fmla="*/ 0 h 10312714"/>
              <a:gd name="connsiteX1" fmla="*/ 2336459 w 5853730"/>
              <a:gd name="connsiteY1" fmla="*/ 0 h 10312714"/>
              <a:gd name="connsiteX2" fmla="*/ 2592416 w 5853730"/>
              <a:gd name="connsiteY2" fmla="*/ 116247 h 10312714"/>
              <a:gd name="connsiteX3" fmla="*/ 5069249 w 5853730"/>
              <a:gd name="connsiteY3" fmla="*/ 2436828 h 10312714"/>
              <a:gd name="connsiteX4" fmla="*/ 5069765 w 5853730"/>
              <a:gd name="connsiteY4" fmla="*/ 8289622 h 10312714"/>
              <a:gd name="connsiteX5" fmla="*/ 3249334 w 5853730"/>
              <a:gd name="connsiteY5" fmla="*/ 10231935 h 10312714"/>
              <a:gd name="connsiteX6" fmla="*/ 3119309 w 5853730"/>
              <a:gd name="connsiteY6" fmla="*/ 10312714 h 10312714"/>
              <a:gd name="connsiteX7" fmla="*/ 909 w 5853730"/>
              <a:gd name="connsiteY7" fmla="*/ 10312714 h 10312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53730" h="10312714">
                <a:moveTo>
                  <a:pt x="0" y="0"/>
                </a:moveTo>
                <a:lnTo>
                  <a:pt x="2336459" y="0"/>
                </a:lnTo>
                <a:lnTo>
                  <a:pt x="2592416" y="116247"/>
                </a:lnTo>
                <a:cubicBezTo>
                  <a:pt x="3612185" y="619837"/>
                  <a:pt x="4480992" y="1418291"/>
                  <a:pt x="5069249" y="2436828"/>
                </a:cubicBezTo>
                <a:cubicBezTo>
                  <a:pt x="6115040" y="4247563"/>
                  <a:pt x="6115237" y="6478704"/>
                  <a:pt x="5069765" y="8289622"/>
                </a:cubicBezTo>
                <a:cubicBezTo>
                  <a:pt x="4612371" y="9081899"/>
                  <a:pt x="3985239" y="9741068"/>
                  <a:pt x="3249334" y="10231935"/>
                </a:cubicBezTo>
                <a:lnTo>
                  <a:pt x="3119309" y="10312714"/>
                </a:lnTo>
                <a:lnTo>
                  <a:pt x="909" y="10312714"/>
                </a:lnTo>
                <a:close/>
              </a:path>
            </a:pathLst>
          </a:cu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57" name="Freeform: Shape 56">
            <a:extLst>
              <a:ext uri="{FF2B5EF4-FFF2-40B4-BE49-F238E27FC236}">
                <a16:creationId xmlns:a16="http://schemas.microsoft.com/office/drawing/2014/main" id="{EC3651D6-A4F0-4F3E-8C87-E20A4C76A70A}"/>
              </a:ext>
            </a:extLst>
          </p:cNvPr>
          <p:cNvSpPr/>
          <p:nvPr/>
        </p:nvSpPr>
        <p:spPr>
          <a:xfrm>
            <a:off x="-3144" y="-17143"/>
            <a:ext cx="3750060" cy="6875143"/>
          </a:xfrm>
          <a:custGeom>
            <a:avLst/>
            <a:gdLst>
              <a:gd name="connsiteX0" fmla="*/ 0 w 5625090"/>
              <a:gd name="connsiteY0" fmla="*/ 0 h 10312714"/>
              <a:gd name="connsiteX1" fmla="*/ 1570228 w 5625090"/>
              <a:gd name="connsiteY1" fmla="*/ 0 h 10312714"/>
              <a:gd name="connsiteX2" fmla="*/ 1817757 w 5625090"/>
              <a:gd name="connsiteY2" fmla="*/ 75589 h 10312714"/>
              <a:gd name="connsiteX3" fmla="*/ 4871253 w 5625090"/>
              <a:gd name="connsiteY3" fmla="*/ 2585369 h 10312714"/>
              <a:gd name="connsiteX4" fmla="*/ 4871749 w 5625090"/>
              <a:gd name="connsiteY4" fmla="*/ 8209538 h 10312714"/>
              <a:gd name="connsiteX5" fmla="*/ 2813132 w 5625090"/>
              <a:gd name="connsiteY5" fmla="*/ 10268133 h 10312714"/>
              <a:gd name="connsiteX6" fmla="*/ 2729795 w 5625090"/>
              <a:gd name="connsiteY6" fmla="*/ 10312714 h 10312714"/>
              <a:gd name="connsiteX7" fmla="*/ 910 w 5625090"/>
              <a:gd name="connsiteY7" fmla="*/ 10312714 h 10312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25090" h="10312714">
                <a:moveTo>
                  <a:pt x="0" y="0"/>
                </a:moveTo>
                <a:lnTo>
                  <a:pt x="1570228" y="0"/>
                </a:lnTo>
                <a:lnTo>
                  <a:pt x="1817757" y="75589"/>
                </a:lnTo>
                <a:cubicBezTo>
                  <a:pt x="3086740" y="508792"/>
                  <a:pt x="4180357" y="1389118"/>
                  <a:pt x="4871253" y="2585369"/>
                </a:cubicBezTo>
                <a:cubicBezTo>
                  <a:pt x="5876193" y="4325371"/>
                  <a:pt x="5876382" y="6469359"/>
                  <a:pt x="4871749" y="8209538"/>
                </a:cubicBezTo>
                <a:cubicBezTo>
                  <a:pt x="4369433" y="9079628"/>
                  <a:pt x="3654077" y="9782654"/>
                  <a:pt x="2813132" y="10268133"/>
                </a:cubicBezTo>
                <a:lnTo>
                  <a:pt x="2729795" y="10312714"/>
                </a:lnTo>
                <a:lnTo>
                  <a:pt x="910" y="10312714"/>
                </a:lnTo>
                <a:close/>
              </a:path>
            </a:pathLst>
          </a:cu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2" name="Rectangle 11">
            <a:extLst>
              <a:ext uri="{FF2B5EF4-FFF2-40B4-BE49-F238E27FC236}">
                <a16:creationId xmlns:a16="http://schemas.microsoft.com/office/drawing/2014/main" id="{97C9A1CD-3617-4A19-B301-4B40BA084589}"/>
              </a:ext>
            </a:extLst>
          </p:cNvPr>
          <p:cNvSpPr/>
          <p:nvPr/>
        </p:nvSpPr>
        <p:spPr>
          <a:xfrm>
            <a:off x="11277600" y="0"/>
            <a:ext cx="9144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32" name="TextBox 31">
            <a:extLst>
              <a:ext uri="{FF2B5EF4-FFF2-40B4-BE49-F238E27FC236}">
                <a16:creationId xmlns:a16="http://schemas.microsoft.com/office/drawing/2014/main" id="{590FEECE-B4CD-4BDE-8D61-829766639AC4}"/>
              </a:ext>
            </a:extLst>
          </p:cNvPr>
          <p:cNvSpPr txBox="1"/>
          <p:nvPr/>
        </p:nvSpPr>
        <p:spPr>
          <a:xfrm>
            <a:off x="4467155" y="2028264"/>
            <a:ext cx="6181271" cy="632863"/>
          </a:xfrm>
          <a:prstGeom prst="rect">
            <a:avLst/>
          </a:prstGeom>
          <a:noFill/>
        </p:spPr>
        <p:txBody>
          <a:bodyPr wrap="square" lIns="108000" rIns="108000" rtlCol="0" anchor="ctr">
            <a:spAutoFit/>
          </a:bodyPr>
          <a:lstStyle/>
          <a:p>
            <a:endParaRPr lang="ko-KR" altLang="en-US" sz="2700" b="1" dirty="0">
              <a:cs typeface="Arial" pitchFamily="34" charset="0"/>
            </a:endParaRPr>
          </a:p>
        </p:txBody>
      </p:sp>
      <p:sp>
        <p:nvSpPr>
          <p:cNvPr id="58" name="Rectangle 57">
            <a:extLst>
              <a:ext uri="{FF2B5EF4-FFF2-40B4-BE49-F238E27FC236}">
                <a16:creationId xmlns:a16="http://schemas.microsoft.com/office/drawing/2014/main" id="{56890206-8580-4FC7-A158-1E69B2B51C5E}"/>
              </a:ext>
            </a:extLst>
          </p:cNvPr>
          <p:cNvSpPr/>
          <p:nvPr/>
        </p:nvSpPr>
        <p:spPr>
          <a:xfrm>
            <a:off x="-4786" y="6518503"/>
            <a:ext cx="12196786" cy="3394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0" name="CaixaDeTexto 9">
            <a:extLst>
              <a:ext uri="{FF2B5EF4-FFF2-40B4-BE49-F238E27FC236}">
                <a16:creationId xmlns:a16="http://schemas.microsoft.com/office/drawing/2014/main" id="{8D1B9306-3F7D-6C9E-0703-5A99ABEBDC47}"/>
              </a:ext>
            </a:extLst>
          </p:cNvPr>
          <p:cNvSpPr txBox="1"/>
          <p:nvPr/>
        </p:nvSpPr>
        <p:spPr>
          <a:xfrm>
            <a:off x="4972578" y="1138551"/>
            <a:ext cx="5170424" cy="5016758"/>
          </a:xfrm>
          <a:prstGeom prst="rect">
            <a:avLst/>
          </a:prstGeom>
          <a:noFill/>
        </p:spPr>
        <p:txBody>
          <a:bodyPr wrap="square" rtlCol="0">
            <a:spAutoFit/>
          </a:bodyPr>
          <a:lstStyle/>
          <a:p>
            <a:r>
              <a:rPr lang="en-US" sz="1600" b="0" i="0" dirty="0">
                <a:solidFill>
                  <a:srgbClr val="212529"/>
                </a:solidFill>
                <a:effectLst/>
                <a:latin typeface="Calibri" panose="020F0502020204030204" pitchFamily="34" charset="0"/>
                <a:cs typeface="Calibri" panose="020F0502020204030204" pitchFamily="34" charset="0"/>
              </a:rPr>
              <a:t>According to Fortune Business Insights, the global big data analytics market will likely grow at a CAGR of 13.2 percent to USD 549.73 billion by 2028. Due to the evolving technological landscape and emerging business challenges, most companies are searching for solutions that ensure higher business revenues and lower operating costs. Businesses employ data scientists, analytical frameworks, </a:t>
            </a:r>
            <a:r>
              <a:rPr lang="en-US" sz="1600" b="0" i="0" dirty="0">
                <a:effectLst/>
                <a:latin typeface="Calibri" panose="020F0502020204030204" pitchFamily="34" charset="0"/>
                <a:cs typeface="Calibri" panose="020F0502020204030204" pitchFamily="34" charset="0"/>
              </a:rPr>
              <a:t>datasets</a:t>
            </a:r>
            <a:r>
              <a:rPr lang="en-US" sz="1600" b="0" i="0" dirty="0">
                <a:solidFill>
                  <a:srgbClr val="212529"/>
                </a:solidFill>
                <a:effectLst/>
                <a:latin typeface="Calibri" panose="020F0502020204030204" pitchFamily="34" charset="0"/>
                <a:cs typeface="Calibri" panose="020F0502020204030204" pitchFamily="34" charset="0"/>
              </a:rPr>
              <a:t>, and various tools and techniques to leverage vast amounts of data for their profit. </a:t>
            </a:r>
          </a:p>
          <a:p>
            <a:r>
              <a:rPr lang="en-US" sz="1600" b="0" i="0" dirty="0">
                <a:solidFill>
                  <a:srgbClr val="212529"/>
                </a:solidFill>
                <a:effectLst/>
                <a:latin typeface="Calibri" panose="020F0502020204030204" pitchFamily="34" charset="0"/>
                <a:cs typeface="Calibri" panose="020F0502020204030204" pitchFamily="34" charset="0"/>
              </a:rPr>
              <a:t>This leads to a significant need for qualified data analytics and data science experts, </a:t>
            </a:r>
            <a:r>
              <a:rPr lang="en-US" sz="1600" b="0" i="0" strike="noStrike" dirty="0">
                <a:effectLst/>
                <a:latin typeface="Calibri" panose="020F0502020204030204" pitchFamily="34" charset="0"/>
                <a:cs typeface="Calibri" panose="020F0502020204030204" pitchFamily="34" charset="0"/>
              </a:rPr>
              <a:t>machine learning experts</a:t>
            </a:r>
            <a:r>
              <a:rPr lang="en-US" sz="1600" b="0" i="0" dirty="0">
                <a:effectLst/>
                <a:latin typeface="Calibri" panose="020F0502020204030204" pitchFamily="34" charset="0"/>
                <a:cs typeface="Calibri" panose="020F0502020204030204" pitchFamily="34" charset="0"/>
              </a:rPr>
              <a:t>, </a:t>
            </a:r>
            <a:r>
              <a:rPr lang="en-US" sz="1600" b="0" i="0" dirty="0">
                <a:solidFill>
                  <a:srgbClr val="212529"/>
                </a:solidFill>
                <a:effectLst/>
                <a:latin typeface="Calibri" panose="020F0502020204030204" pitchFamily="34" charset="0"/>
                <a:cs typeface="Calibri" panose="020F0502020204030204" pitchFamily="34" charset="0"/>
              </a:rPr>
              <a:t>data analysis specialists, or anyone with exceptional data analysis skills. All these job titles vary, i.e., they have different </a:t>
            </a:r>
            <a:br>
              <a:rPr lang="en-US" sz="1600" b="0" i="0" dirty="0">
                <a:solidFill>
                  <a:srgbClr val="212529"/>
                </a:solidFill>
                <a:effectLst/>
                <a:latin typeface="Calibri" panose="020F0502020204030204" pitchFamily="34" charset="0"/>
                <a:cs typeface="Calibri" panose="020F0502020204030204" pitchFamily="34" charset="0"/>
              </a:rPr>
            </a:br>
            <a:r>
              <a:rPr lang="en-US" sz="1600" b="0" i="0" dirty="0">
                <a:solidFill>
                  <a:srgbClr val="212529"/>
                </a:solidFill>
                <a:effectLst/>
                <a:latin typeface="Calibri" panose="020F0502020204030204" pitchFamily="34" charset="0"/>
                <a:cs typeface="Calibri" panose="020F0502020204030204" pitchFamily="34" charset="0"/>
              </a:rPr>
              <a:t>job descriptions depending on the responsibilities they need to perform at an organization. The Bureau of Labor Statistics (BLS) predicts that between 2018 and 2028, demand for data analysts will increase by 26%. </a:t>
            </a:r>
            <a:r>
              <a:rPr lang="en-US" sz="1600" b="0" i="0" dirty="0">
                <a:effectLst/>
                <a:latin typeface="Calibri" panose="020F0502020204030204" pitchFamily="34" charset="0"/>
                <a:cs typeface="Calibri" panose="020F0502020204030204" pitchFamily="34" charset="0"/>
              </a:rPr>
              <a:t>The growing demand for these professionals</a:t>
            </a:r>
            <a:r>
              <a:rPr lang="en-US" sz="1600" dirty="0">
                <a:latin typeface="Calibri" panose="020F0502020204030204" pitchFamily="34" charset="0"/>
                <a:cs typeface="Calibri" panose="020F0502020204030204" pitchFamily="34" charset="0"/>
              </a:rPr>
              <a:t> </a:t>
            </a:r>
            <a:r>
              <a:rPr lang="en-US" sz="1600" b="0" i="0" dirty="0">
                <a:effectLst/>
                <a:latin typeface="Calibri" panose="020F0502020204030204" pitchFamily="34" charset="0"/>
                <a:cs typeface="Calibri" panose="020F0502020204030204" pitchFamily="34" charset="0"/>
              </a:rPr>
              <a:t>and the </a:t>
            </a:r>
            <a:r>
              <a:rPr lang="en-US" sz="1600" b="0" i="0" u="none" strike="noStrike" dirty="0">
                <a:effectLst/>
                <a:latin typeface="Calibri" panose="020F0502020204030204" pitchFamily="34" charset="0"/>
                <a:cs typeface="Calibri" panose="020F0502020204030204" pitchFamily="34" charset="0"/>
              </a:rPr>
              <a:t>lucrative salary </a:t>
            </a:r>
            <a:r>
              <a:rPr lang="en-US" sz="1600" b="0" i="0" dirty="0">
                <a:effectLst/>
                <a:latin typeface="Calibri" panose="020F0502020204030204" pitchFamily="34" charset="0"/>
                <a:cs typeface="Calibri" panose="020F0502020204030204" pitchFamily="34" charset="0"/>
              </a:rPr>
              <a:t>for these job titles is another solid reason for pursuing a </a:t>
            </a:r>
            <a:r>
              <a:rPr lang="en-US" sz="1600" b="0" i="0" u="none" strike="noStrike" dirty="0">
                <a:effectLst/>
                <a:latin typeface="Calibri" panose="020F0502020204030204" pitchFamily="34" charset="0"/>
                <a:cs typeface="Calibri" panose="020F0502020204030204" pitchFamily="34" charset="0"/>
              </a:rPr>
              <a:t>career in the data science </a:t>
            </a:r>
            <a:r>
              <a:rPr lang="en-US" sz="1600" b="0" i="0" dirty="0">
                <a:effectLst/>
                <a:latin typeface="Calibri" panose="020F0502020204030204" pitchFamily="34" charset="0"/>
                <a:cs typeface="Calibri" panose="020F0502020204030204" pitchFamily="34" charset="0"/>
              </a:rPr>
              <a:t>and data analysis industry.</a:t>
            </a:r>
            <a:endParaRPr lang="pt-PT" sz="1600" dirty="0">
              <a:latin typeface="Calibri" panose="020F0502020204030204" pitchFamily="34" charset="0"/>
              <a:cs typeface="Calibri" panose="020F0502020204030204" pitchFamily="34" charset="0"/>
            </a:endParaRPr>
          </a:p>
        </p:txBody>
      </p:sp>
      <p:sp>
        <p:nvSpPr>
          <p:cNvPr id="13" name="TextBox 20">
            <a:extLst>
              <a:ext uri="{FF2B5EF4-FFF2-40B4-BE49-F238E27FC236}">
                <a16:creationId xmlns:a16="http://schemas.microsoft.com/office/drawing/2014/main" id="{5D4A4C2C-B845-FFB8-5B30-CC042D834586}"/>
              </a:ext>
            </a:extLst>
          </p:cNvPr>
          <p:cNvSpPr txBox="1"/>
          <p:nvPr/>
        </p:nvSpPr>
        <p:spPr>
          <a:xfrm>
            <a:off x="4972578" y="166390"/>
            <a:ext cx="4424070" cy="677108"/>
          </a:xfrm>
          <a:prstGeom prst="rect">
            <a:avLst/>
          </a:prstGeom>
          <a:noFill/>
        </p:spPr>
        <p:txBody>
          <a:bodyPr wrap="square" rtlCol="0" anchor="ctr">
            <a:spAutoFit/>
          </a:bodyPr>
          <a:lstStyle/>
          <a:p>
            <a:pPr algn="l" fontAlgn="base"/>
            <a:r>
              <a:rPr lang="pt-PT" sz="3800" b="1" i="0" dirty="0">
                <a:effectLst/>
                <a:latin typeface="zeitung"/>
              </a:rPr>
              <a:t>Growth Data Analyst</a:t>
            </a:r>
          </a:p>
        </p:txBody>
      </p:sp>
    </p:spTree>
    <p:extLst>
      <p:ext uri="{BB962C8B-B14F-4D97-AF65-F5344CB8AC3E}">
        <p14:creationId xmlns:p14="http://schemas.microsoft.com/office/powerpoint/2010/main" val="15916076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그룹 3">
            <a:extLst>
              <a:ext uri="{FF2B5EF4-FFF2-40B4-BE49-F238E27FC236}">
                <a16:creationId xmlns:a16="http://schemas.microsoft.com/office/drawing/2014/main" id="{0743C639-0176-4FBB-A1C1-37A3C8951633}"/>
              </a:ext>
            </a:extLst>
          </p:cNvPr>
          <p:cNvGrpSpPr/>
          <p:nvPr/>
        </p:nvGrpSpPr>
        <p:grpSpPr>
          <a:xfrm>
            <a:off x="9500110" y="-4392"/>
            <a:ext cx="2727771" cy="6875307"/>
            <a:chOff x="8241895" y="0"/>
            <a:chExt cx="3960676" cy="6875306"/>
          </a:xfrm>
        </p:grpSpPr>
        <p:sp>
          <p:nvSpPr>
            <p:cNvPr id="4" name="Rectangle 3">
              <a:extLst>
                <a:ext uri="{FF2B5EF4-FFF2-40B4-BE49-F238E27FC236}">
                  <a16:creationId xmlns:a16="http://schemas.microsoft.com/office/drawing/2014/main" id="{4C2E4038-8304-473F-BE74-D0444184FAD2}"/>
                </a:ext>
              </a:extLst>
            </p:cNvPr>
            <p:cNvSpPr/>
            <p:nvPr/>
          </p:nvSpPr>
          <p:spPr>
            <a:xfrm>
              <a:off x="8241895" y="0"/>
              <a:ext cx="3950101" cy="114551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5" name="Rectangle 4">
              <a:extLst>
                <a:ext uri="{FF2B5EF4-FFF2-40B4-BE49-F238E27FC236}">
                  <a16:creationId xmlns:a16="http://schemas.microsoft.com/office/drawing/2014/main" id="{3F4EC5D8-A872-4E46-B84A-D3738A4EF6A3}"/>
                </a:ext>
              </a:extLst>
            </p:cNvPr>
            <p:cNvSpPr/>
            <p:nvPr/>
          </p:nvSpPr>
          <p:spPr>
            <a:xfrm>
              <a:off x="8454655" y="1143723"/>
              <a:ext cx="3747916" cy="114551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 name="Rectangle 5">
              <a:extLst>
                <a:ext uri="{FF2B5EF4-FFF2-40B4-BE49-F238E27FC236}">
                  <a16:creationId xmlns:a16="http://schemas.microsoft.com/office/drawing/2014/main" id="{B5176779-C3E2-4F97-B4D1-3CB062ABE137}"/>
                </a:ext>
              </a:extLst>
            </p:cNvPr>
            <p:cNvSpPr/>
            <p:nvPr/>
          </p:nvSpPr>
          <p:spPr>
            <a:xfrm>
              <a:off x="8454655" y="2287446"/>
              <a:ext cx="3747916" cy="114551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 name="Rectangle 6">
              <a:extLst>
                <a:ext uri="{FF2B5EF4-FFF2-40B4-BE49-F238E27FC236}">
                  <a16:creationId xmlns:a16="http://schemas.microsoft.com/office/drawing/2014/main" id="{4900EB7B-60CA-4011-A13B-5FFC8D1C51FB}"/>
                </a:ext>
              </a:extLst>
            </p:cNvPr>
            <p:cNvSpPr/>
            <p:nvPr/>
          </p:nvSpPr>
          <p:spPr>
            <a:xfrm>
              <a:off x="8454655" y="3431170"/>
              <a:ext cx="3747916" cy="113913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 name="Rectangle 7">
              <a:extLst>
                <a:ext uri="{FF2B5EF4-FFF2-40B4-BE49-F238E27FC236}">
                  <a16:creationId xmlns:a16="http://schemas.microsoft.com/office/drawing/2014/main" id="{E0A33DD5-DE14-4E80-BF0F-3BF0BAC99489}"/>
                </a:ext>
              </a:extLst>
            </p:cNvPr>
            <p:cNvSpPr/>
            <p:nvPr/>
          </p:nvSpPr>
          <p:spPr>
            <a:xfrm>
              <a:off x="8694029" y="4570306"/>
              <a:ext cx="3497967" cy="115550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 name="Rectangle 8">
              <a:extLst>
                <a:ext uri="{FF2B5EF4-FFF2-40B4-BE49-F238E27FC236}">
                  <a16:creationId xmlns:a16="http://schemas.microsoft.com/office/drawing/2014/main" id="{E7C86FD8-E3DA-4C58-89F1-1BB57F7EA571}"/>
                </a:ext>
              </a:extLst>
            </p:cNvPr>
            <p:cNvSpPr/>
            <p:nvPr/>
          </p:nvSpPr>
          <p:spPr>
            <a:xfrm>
              <a:off x="8694030" y="5724019"/>
              <a:ext cx="3497970" cy="11512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grpSp>
        <p:nvGrpSpPr>
          <p:cNvPr id="10" name="Group 9">
            <a:extLst>
              <a:ext uri="{FF2B5EF4-FFF2-40B4-BE49-F238E27FC236}">
                <a16:creationId xmlns:a16="http://schemas.microsoft.com/office/drawing/2014/main" id="{49080B7A-3D04-4938-B031-7A33C0C89B7C}"/>
              </a:ext>
            </a:extLst>
          </p:cNvPr>
          <p:cNvGrpSpPr>
            <a:grpSpLocks noChangeAspect="1"/>
          </p:cNvGrpSpPr>
          <p:nvPr/>
        </p:nvGrpSpPr>
        <p:grpSpPr>
          <a:xfrm>
            <a:off x="8221427" y="-13474"/>
            <a:ext cx="2168866" cy="6870410"/>
            <a:chOff x="5716900" y="189000"/>
            <a:chExt cx="2044833" cy="6477496"/>
          </a:xfrm>
          <a:solidFill>
            <a:schemeClr val="accent1"/>
          </a:solidFill>
        </p:grpSpPr>
        <p:sp>
          <p:nvSpPr>
            <p:cNvPr id="11" name="Freeform 23">
              <a:extLst>
                <a:ext uri="{FF2B5EF4-FFF2-40B4-BE49-F238E27FC236}">
                  <a16:creationId xmlns:a16="http://schemas.microsoft.com/office/drawing/2014/main" id="{3EF65B54-2725-4624-A20F-A7D98C6D5B9C}"/>
                </a:ext>
              </a:extLst>
            </p:cNvPr>
            <p:cNvSpPr>
              <a:spLocks noChangeAspect="1"/>
            </p:cNvSpPr>
            <p:nvPr/>
          </p:nvSpPr>
          <p:spPr>
            <a:xfrm flipH="1">
              <a:off x="5716900" y="5586496"/>
              <a:ext cx="1677800" cy="1080000"/>
            </a:xfrm>
            <a:custGeom>
              <a:avLst/>
              <a:gdLst/>
              <a:ahLst/>
              <a:cxnLst/>
              <a:rect l="l" t="t" r="r" b="b"/>
              <a:pathLst>
                <a:path w="1677800" h="1080000">
                  <a:moveTo>
                    <a:pt x="405990" y="0"/>
                  </a:moveTo>
                  <a:lnTo>
                    <a:pt x="14920" y="0"/>
                  </a:lnTo>
                  <a:cubicBezTo>
                    <a:pt x="19605" y="40861"/>
                    <a:pt x="26348" y="78676"/>
                    <a:pt x="34570" y="112368"/>
                  </a:cubicBezTo>
                  <a:cubicBezTo>
                    <a:pt x="56813" y="198254"/>
                    <a:pt x="-16492" y="426415"/>
                    <a:pt x="3492" y="516654"/>
                  </a:cubicBezTo>
                  <a:cubicBezTo>
                    <a:pt x="35886" y="602873"/>
                    <a:pt x="36262" y="644518"/>
                    <a:pt x="67996" y="716963"/>
                  </a:cubicBezTo>
                  <a:cubicBezTo>
                    <a:pt x="82935" y="759571"/>
                    <a:pt x="3595" y="835901"/>
                    <a:pt x="12035" y="880935"/>
                  </a:cubicBezTo>
                  <a:cubicBezTo>
                    <a:pt x="41943" y="992172"/>
                    <a:pt x="160178" y="1029192"/>
                    <a:pt x="283931" y="1072154"/>
                  </a:cubicBezTo>
                  <a:cubicBezTo>
                    <a:pt x="540578" y="1100381"/>
                    <a:pt x="654781" y="1048819"/>
                    <a:pt x="559322" y="975547"/>
                  </a:cubicBezTo>
                  <a:cubicBezTo>
                    <a:pt x="436895" y="872565"/>
                    <a:pt x="421362" y="856532"/>
                    <a:pt x="327639" y="743522"/>
                  </a:cubicBezTo>
                  <a:cubicBezTo>
                    <a:pt x="314896" y="682482"/>
                    <a:pt x="322099" y="585132"/>
                    <a:pt x="366827" y="494613"/>
                  </a:cubicBezTo>
                  <a:cubicBezTo>
                    <a:pt x="388784" y="396535"/>
                    <a:pt x="334869" y="246001"/>
                    <a:pt x="354121" y="198669"/>
                  </a:cubicBezTo>
                  <a:cubicBezTo>
                    <a:pt x="371449" y="145407"/>
                    <a:pt x="389780" y="75715"/>
                    <a:pt x="405990" y="0"/>
                  </a:cubicBezTo>
                  <a:close/>
                  <a:moveTo>
                    <a:pt x="1188635" y="0"/>
                  </a:moveTo>
                  <a:lnTo>
                    <a:pt x="822159" y="0"/>
                  </a:lnTo>
                  <a:cubicBezTo>
                    <a:pt x="826325" y="117417"/>
                    <a:pt x="829883" y="229278"/>
                    <a:pt x="824855" y="297516"/>
                  </a:cubicBezTo>
                  <a:cubicBezTo>
                    <a:pt x="828187" y="395859"/>
                    <a:pt x="899040" y="428947"/>
                    <a:pt x="874015" y="453628"/>
                  </a:cubicBezTo>
                  <a:cubicBezTo>
                    <a:pt x="794935" y="508734"/>
                    <a:pt x="897970" y="570621"/>
                    <a:pt x="844953" y="639996"/>
                  </a:cubicBezTo>
                  <a:cubicBezTo>
                    <a:pt x="828354" y="663075"/>
                    <a:pt x="869609" y="691667"/>
                    <a:pt x="861274" y="717502"/>
                  </a:cubicBezTo>
                  <a:cubicBezTo>
                    <a:pt x="858163" y="765703"/>
                    <a:pt x="821384" y="864430"/>
                    <a:pt x="870069" y="890591"/>
                  </a:cubicBezTo>
                  <a:cubicBezTo>
                    <a:pt x="1027088" y="956498"/>
                    <a:pt x="1111591" y="1017224"/>
                    <a:pt x="1271200" y="1041692"/>
                  </a:cubicBezTo>
                  <a:cubicBezTo>
                    <a:pt x="1421068" y="1058498"/>
                    <a:pt x="1596837" y="1072717"/>
                    <a:pt x="1656062" y="1050676"/>
                  </a:cubicBezTo>
                  <a:cubicBezTo>
                    <a:pt x="1693035" y="1020314"/>
                    <a:pt x="1679483" y="943603"/>
                    <a:pt x="1640658" y="913901"/>
                  </a:cubicBezTo>
                  <a:cubicBezTo>
                    <a:pt x="1417953" y="775424"/>
                    <a:pt x="1164022" y="643347"/>
                    <a:pt x="1205563" y="584990"/>
                  </a:cubicBezTo>
                  <a:cubicBezTo>
                    <a:pt x="1270516" y="495899"/>
                    <a:pt x="1246641" y="485610"/>
                    <a:pt x="1224312" y="467932"/>
                  </a:cubicBezTo>
                  <a:cubicBezTo>
                    <a:pt x="1176229" y="446071"/>
                    <a:pt x="1168262" y="421787"/>
                    <a:pt x="1188836" y="379042"/>
                  </a:cubicBezTo>
                  <a:cubicBezTo>
                    <a:pt x="1216542" y="318917"/>
                    <a:pt x="1210581" y="266563"/>
                    <a:pt x="1178720" y="198669"/>
                  </a:cubicBezTo>
                  <a:cubicBezTo>
                    <a:pt x="1164609" y="142192"/>
                    <a:pt x="1169753" y="86082"/>
                    <a:pt x="1188635"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2" name="Freeform 24">
              <a:extLst>
                <a:ext uri="{FF2B5EF4-FFF2-40B4-BE49-F238E27FC236}">
                  <a16:creationId xmlns:a16="http://schemas.microsoft.com/office/drawing/2014/main" id="{533E77BC-CC98-417A-87AD-F8FD73B7F8D1}"/>
                </a:ext>
              </a:extLst>
            </p:cNvPr>
            <p:cNvSpPr>
              <a:spLocks noChangeAspect="1"/>
            </p:cNvSpPr>
            <p:nvPr/>
          </p:nvSpPr>
          <p:spPr>
            <a:xfrm flipH="1">
              <a:off x="6019147" y="4509000"/>
              <a:ext cx="1376807" cy="1080000"/>
            </a:xfrm>
            <a:custGeom>
              <a:avLst/>
              <a:gdLst/>
              <a:ahLst/>
              <a:cxnLst/>
              <a:rect l="l" t="t" r="r" b="b"/>
              <a:pathLst>
                <a:path w="1376807" h="1080000">
                  <a:moveTo>
                    <a:pt x="624339" y="0"/>
                  </a:moveTo>
                  <a:lnTo>
                    <a:pt x="127193" y="0"/>
                  </a:lnTo>
                  <a:cubicBezTo>
                    <a:pt x="109123" y="58470"/>
                    <a:pt x="161935" y="118842"/>
                    <a:pt x="129399" y="139055"/>
                  </a:cubicBezTo>
                  <a:cubicBezTo>
                    <a:pt x="78465" y="177453"/>
                    <a:pt x="124181" y="231720"/>
                    <a:pt x="100910" y="269789"/>
                  </a:cubicBezTo>
                  <a:cubicBezTo>
                    <a:pt x="5954" y="483070"/>
                    <a:pt x="-18596" y="835256"/>
                    <a:pt x="13088" y="1080000"/>
                  </a:cubicBezTo>
                  <a:lnTo>
                    <a:pt x="404158" y="1080000"/>
                  </a:lnTo>
                  <a:cubicBezTo>
                    <a:pt x="442184" y="908174"/>
                    <a:pt x="470765" y="705566"/>
                    <a:pt x="457854" y="595381"/>
                  </a:cubicBezTo>
                  <a:cubicBezTo>
                    <a:pt x="449621" y="550671"/>
                    <a:pt x="511134" y="530620"/>
                    <a:pt x="502312" y="497614"/>
                  </a:cubicBezTo>
                  <a:cubicBezTo>
                    <a:pt x="487977" y="466779"/>
                    <a:pt x="481413" y="454072"/>
                    <a:pt x="495566" y="433596"/>
                  </a:cubicBezTo>
                  <a:cubicBezTo>
                    <a:pt x="504111" y="396469"/>
                    <a:pt x="538832" y="394329"/>
                    <a:pt x="561150" y="346512"/>
                  </a:cubicBezTo>
                  <a:cubicBezTo>
                    <a:pt x="571249" y="299677"/>
                    <a:pt x="539910" y="268762"/>
                    <a:pt x="562958" y="218234"/>
                  </a:cubicBezTo>
                  <a:cubicBezTo>
                    <a:pt x="587661" y="145363"/>
                    <a:pt x="607863" y="71522"/>
                    <a:pt x="624339" y="0"/>
                  </a:cubicBezTo>
                  <a:close/>
                  <a:moveTo>
                    <a:pt x="1372033" y="0"/>
                  </a:moveTo>
                  <a:lnTo>
                    <a:pt x="880103" y="0"/>
                  </a:lnTo>
                  <a:cubicBezTo>
                    <a:pt x="879880" y="17298"/>
                    <a:pt x="883247" y="33852"/>
                    <a:pt x="892867" y="48518"/>
                  </a:cubicBezTo>
                  <a:cubicBezTo>
                    <a:pt x="930548" y="84866"/>
                    <a:pt x="866295" y="101931"/>
                    <a:pt x="868160" y="143789"/>
                  </a:cubicBezTo>
                  <a:cubicBezTo>
                    <a:pt x="872106" y="192834"/>
                    <a:pt x="917376" y="208817"/>
                    <a:pt x="904792" y="257864"/>
                  </a:cubicBezTo>
                  <a:cubicBezTo>
                    <a:pt x="864280" y="356188"/>
                    <a:pt x="849667" y="521848"/>
                    <a:pt x="822105" y="653841"/>
                  </a:cubicBezTo>
                  <a:cubicBezTo>
                    <a:pt x="807236" y="733337"/>
                    <a:pt x="814397" y="912334"/>
                    <a:pt x="820327" y="1080000"/>
                  </a:cubicBezTo>
                  <a:lnTo>
                    <a:pt x="1186803" y="1080000"/>
                  </a:lnTo>
                  <a:cubicBezTo>
                    <a:pt x="1189377" y="1066045"/>
                    <a:pt x="1192698" y="1051397"/>
                    <a:pt x="1196339" y="1035844"/>
                  </a:cubicBezTo>
                  <a:cubicBezTo>
                    <a:pt x="1211172" y="931891"/>
                    <a:pt x="1260788" y="736716"/>
                    <a:pt x="1239989" y="629875"/>
                  </a:cubicBezTo>
                  <a:cubicBezTo>
                    <a:pt x="1229549" y="590371"/>
                    <a:pt x="1298967" y="576349"/>
                    <a:pt x="1250241" y="482857"/>
                  </a:cubicBezTo>
                  <a:cubicBezTo>
                    <a:pt x="1240218" y="455170"/>
                    <a:pt x="1304579" y="441259"/>
                    <a:pt x="1308330" y="413573"/>
                  </a:cubicBezTo>
                  <a:cubicBezTo>
                    <a:pt x="1321131" y="312306"/>
                    <a:pt x="1332498" y="304657"/>
                    <a:pt x="1366794" y="210830"/>
                  </a:cubicBezTo>
                  <a:cubicBezTo>
                    <a:pt x="1387798" y="141891"/>
                    <a:pt x="1368703" y="57481"/>
                    <a:pt x="1372033"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13" name="Freeform 25">
              <a:extLst>
                <a:ext uri="{FF2B5EF4-FFF2-40B4-BE49-F238E27FC236}">
                  <a16:creationId xmlns:a16="http://schemas.microsoft.com/office/drawing/2014/main" id="{41A478CA-2A1C-4FD6-B58C-872A6CC74705}"/>
                </a:ext>
              </a:extLst>
            </p:cNvPr>
            <p:cNvSpPr>
              <a:spLocks noChangeAspect="1"/>
            </p:cNvSpPr>
            <p:nvPr/>
          </p:nvSpPr>
          <p:spPr>
            <a:xfrm flipH="1">
              <a:off x="5855893" y="3429000"/>
              <a:ext cx="1637989" cy="1080000"/>
            </a:xfrm>
            <a:custGeom>
              <a:avLst/>
              <a:gdLst/>
              <a:ahLst/>
              <a:cxnLst/>
              <a:rect l="l" t="t" r="r" b="b"/>
              <a:pathLst>
                <a:path w="1637989" h="1080000">
                  <a:moveTo>
                    <a:pt x="1581228" y="0"/>
                  </a:moveTo>
                  <a:lnTo>
                    <a:pt x="14898" y="0"/>
                  </a:lnTo>
                  <a:cubicBezTo>
                    <a:pt x="7741" y="70595"/>
                    <a:pt x="2484" y="130483"/>
                    <a:pt x="0" y="171730"/>
                  </a:cubicBezTo>
                  <a:cubicBezTo>
                    <a:pt x="8970" y="270077"/>
                    <a:pt x="141878" y="236077"/>
                    <a:pt x="121535" y="324397"/>
                  </a:cubicBezTo>
                  <a:cubicBezTo>
                    <a:pt x="66652" y="496577"/>
                    <a:pt x="180570" y="498359"/>
                    <a:pt x="173143" y="544398"/>
                  </a:cubicBezTo>
                  <a:cubicBezTo>
                    <a:pt x="137813" y="748412"/>
                    <a:pt x="238554" y="849452"/>
                    <a:pt x="228097" y="903607"/>
                  </a:cubicBezTo>
                  <a:cubicBezTo>
                    <a:pt x="185459" y="993082"/>
                    <a:pt x="254276" y="1034203"/>
                    <a:pt x="235867" y="1051228"/>
                  </a:cubicBezTo>
                  <a:cubicBezTo>
                    <a:pt x="228442" y="1060601"/>
                    <a:pt x="223626" y="1070209"/>
                    <a:pt x="221169" y="1080000"/>
                  </a:cubicBezTo>
                  <a:lnTo>
                    <a:pt x="718315" y="1080000"/>
                  </a:lnTo>
                  <a:cubicBezTo>
                    <a:pt x="785005" y="804481"/>
                    <a:pt x="804830" y="565660"/>
                    <a:pt x="859097" y="561924"/>
                  </a:cubicBezTo>
                  <a:cubicBezTo>
                    <a:pt x="964079" y="553426"/>
                    <a:pt x="908245" y="814820"/>
                    <a:pt x="983003" y="929696"/>
                  </a:cubicBezTo>
                  <a:cubicBezTo>
                    <a:pt x="1007464" y="963054"/>
                    <a:pt x="973827" y="1025251"/>
                    <a:pt x="974079" y="1080000"/>
                  </a:cubicBezTo>
                  <a:lnTo>
                    <a:pt x="1466009" y="1080000"/>
                  </a:lnTo>
                  <a:cubicBezTo>
                    <a:pt x="1466755" y="1061368"/>
                    <a:pt x="1470077" y="1045572"/>
                    <a:pt x="1477840" y="1034038"/>
                  </a:cubicBezTo>
                  <a:cubicBezTo>
                    <a:pt x="1495851" y="929912"/>
                    <a:pt x="1488979" y="803475"/>
                    <a:pt x="1489060" y="651527"/>
                  </a:cubicBezTo>
                  <a:cubicBezTo>
                    <a:pt x="1489523" y="478810"/>
                    <a:pt x="1501667" y="415527"/>
                    <a:pt x="1471712" y="250910"/>
                  </a:cubicBezTo>
                  <a:cubicBezTo>
                    <a:pt x="1554481" y="196934"/>
                    <a:pt x="1657191" y="236991"/>
                    <a:pt x="1634895" y="166833"/>
                  </a:cubicBezTo>
                  <a:cubicBezTo>
                    <a:pt x="1619175" y="115995"/>
                    <a:pt x="1600950" y="59533"/>
                    <a:pt x="158122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14" name="Freeform 26">
              <a:extLst>
                <a:ext uri="{FF2B5EF4-FFF2-40B4-BE49-F238E27FC236}">
                  <a16:creationId xmlns:a16="http://schemas.microsoft.com/office/drawing/2014/main" id="{570D0280-111C-43B6-92A2-C44E5ADA3B39}"/>
                </a:ext>
              </a:extLst>
            </p:cNvPr>
            <p:cNvSpPr>
              <a:spLocks noChangeAspect="1"/>
            </p:cNvSpPr>
            <p:nvPr/>
          </p:nvSpPr>
          <p:spPr>
            <a:xfrm flipH="1">
              <a:off x="5805995" y="2340365"/>
              <a:ext cx="1917474" cy="1098364"/>
            </a:xfrm>
            <a:custGeom>
              <a:avLst/>
              <a:gdLst/>
              <a:ahLst/>
              <a:cxnLst/>
              <a:rect l="l" t="t" r="r" b="b"/>
              <a:pathLst>
                <a:path w="1917474" h="1080000">
                  <a:moveTo>
                    <a:pt x="1917474" y="0"/>
                  </a:moveTo>
                  <a:lnTo>
                    <a:pt x="0" y="0"/>
                  </a:lnTo>
                  <a:cubicBezTo>
                    <a:pt x="64046" y="206244"/>
                    <a:pt x="170600" y="189898"/>
                    <a:pt x="339667" y="296160"/>
                  </a:cubicBezTo>
                  <a:cubicBezTo>
                    <a:pt x="313133" y="471359"/>
                    <a:pt x="268077" y="838410"/>
                    <a:pt x="244076" y="1080000"/>
                  </a:cubicBezTo>
                  <a:lnTo>
                    <a:pt x="1810406" y="1080000"/>
                  </a:lnTo>
                  <a:cubicBezTo>
                    <a:pt x="1707448" y="766922"/>
                    <a:pt x="1566054" y="368071"/>
                    <a:pt x="1548391" y="248688"/>
                  </a:cubicBezTo>
                  <a:cubicBezTo>
                    <a:pt x="1667467" y="235938"/>
                    <a:pt x="1874282" y="233670"/>
                    <a:pt x="1915736" y="40265"/>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15" name="Freeform 27">
              <a:extLst>
                <a:ext uri="{FF2B5EF4-FFF2-40B4-BE49-F238E27FC236}">
                  <a16:creationId xmlns:a16="http://schemas.microsoft.com/office/drawing/2014/main" id="{529E4D48-B516-4E5E-9D54-E81DD2CD11C0}"/>
                </a:ext>
              </a:extLst>
            </p:cNvPr>
            <p:cNvSpPr>
              <a:spLocks noChangeAspect="1"/>
            </p:cNvSpPr>
            <p:nvPr/>
          </p:nvSpPr>
          <p:spPr>
            <a:xfrm flipH="1">
              <a:off x="5806739" y="1269000"/>
              <a:ext cx="1954994" cy="1080000"/>
            </a:xfrm>
            <a:custGeom>
              <a:avLst/>
              <a:gdLst/>
              <a:ahLst/>
              <a:cxnLst/>
              <a:rect l="l" t="t" r="r" b="b"/>
              <a:pathLst>
                <a:path w="1954994" h="1080000">
                  <a:moveTo>
                    <a:pt x="1523764" y="0"/>
                  </a:moveTo>
                  <a:lnTo>
                    <a:pt x="189283" y="0"/>
                  </a:lnTo>
                  <a:cubicBezTo>
                    <a:pt x="170637" y="12530"/>
                    <a:pt x="153375" y="27483"/>
                    <a:pt x="137291" y="44705"/>
                  </a:cubicBezTo>
                  <a:cubicBezTo>
                    <a:pt x="105152" y="92546"/>
                    <a:pt x="-33051" y="694368"/>
                    <a:pt x="7327" y="970116"/>
                  </a:cubicBezTo>
                  <a:cubicBezTo>
                    <a:pt x="15204" y="1012663"/>
                    <a:pt x="23976" y="1048928"/>
                    <a:pt x="34044" y="1080000"/>
                  </a:cubicBezTo>
                  <a:lnTo>
                    <a:pt x="1951518" y="1080000"/>
                  </a:lnTo>
                  <a:cubicBezTo>
                    <a:pt x="1968247" y="904659"/>
                    <a:pt x="1924376" y="781971"/>
                    <a:pt x="1824851" y="581424"/>
                  </a:cubicBezTo>
                  <a:cubicBezTo>
                    <a:pt x="1782972" y="535628"/>
                    <a:pt x="1838570" y="467072"/>
                    <a:pt x="1787436" y="401715"/>
                  </a:cubicBezTo>
                  <a:cubicBezTo>
                    <a:pt x="1766665" y="389849"/>
                    <a:pt x="1818567" y="300845"/>
                    <a:pt x="1771732" y="193217"/>
                  </a:cubicBezTo>
                  <a:cubicBezTo>
                    <a:pt x="1761300" y="157871"/>
                    <a:pt x="1794452" y="107151"/>
                    <a:pt x="1717953" y="73568"/>
                  </a:cubicBezTo>
                  <a:cubicBezTo>
                    <a:pt x="1654306" y="44207"/>
                    <a:pt x="1586764" y="20219"/>
                    <a:pt x="152376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6" name="Freeform 28">
              <a:extLst>
                <a:ext uri="{FF2B5EF4-FFF2-40B4-BE49-F238E27FC236}">
                  <a16:creationId xmlns:a16="http://schemas.microsoft.com/office/drawing/2014/main" id="{1E08803A-F7B0-4AFB-8BCB-78195E929423}"/>
                </a:ext>
              </a:extLst>
            </p:cNvPr>
            <p:cNvSpPr>
              <a:spLocks noChangeAspect="1"/>
            </p:cNvSpPr>
            <p:nvPr/>
          </p:nvSpPr>
          <p:spPr>
            <a:xfrm flipH="1">
              <a:off x="6215467" y="189000"/>
              <a:ext cx="1334481" cy="1080000"/>
            </a:xfrm>
            <a:custGeom>
              <a:avLst/>
              <a:gdLst/>
              <a:ahLst/>
              <a:cxnLst/>
              <a:rect l="l" t="t" r="r" b="b"/>
              <a:pathLst>
                <a:path w="1334481" h="1080000">
                  <a:moveTo>
                    <a:pt x="798803" y="495"/>
                  </a:moveTo>
                  <a:cubicBezTo>
                    <a:pt x="669255" y="10891"/>
                    <a:pt x="653662" y="70492"/>
                    <a:pt x="573322" y="106786"/>
                  </a:cubicBezTo>
                  <a:lnTo>
                    <a:pt x="485457" y="256323"/>
                  </a:lnTo>
                  <a:cubicBezTo>
                    <a:pt x="485979" y="343749"/>
                    <a:pt x="470959" y="425994"/>
                    <a:pt x="489610" y="508239"/>
                  </a:cubicBezTo>
                  <a:cubicBezTo>
                    <a:pt x="564050" y="589181"/>
                    <a:pt x="584104" y="701201"/>
                    <a:pt x="614517" y="792502"/>
                  </a:cubicBezTo>
                  <a:cubicBezTo>
                    <a:pt x="583420" y="835342"/>
                    <a:pt x="575633" y="893723"/>
                    <a:pt x="516049" y="921024"/>
                  </a:cubicBezTo>
                  <a:cubicBezTo>
                    <a:pt x="345841" y="988886"/>
                    <a:pt x="142528" y="976932"/>
                    <a:pt x="0" y="1080000"/>
                  </a:cubicBezTo>
                  <a:lnTo>
                    <a:pt x="1334481" y="1080000"/>
                  </a:lnTo>
                  <a:cubicBezTo>
                    <a:pt x="1245907" y="1050367"/>
                    <a:pt x="1166529" y="1027797"/>
                    <a:pt x="1120646" y="1006058"/>
                  </a:cubicBezTo>
                  <a:cubicBezTo>
                    <a:pt x="1072185" y="970808"/>
                    <a:pt x="1049621" y="945916"/>
                    <a:pt x="1032239" y="902896"/>
                  </a:cubicBezTo>
                  <a:cubicBezTo>
                    <a:pt x="1014470" y="851243"/>
                    <a:pt x="1066627" y="778870"/>
                    <a:pt x="1082526" y="724627"/>
                  </a:cubicBezTo>
                  <a:cubicBezTo>
                    <a:pt x="1099814" y="659584"/>
                    <a:pt x="1099442" y="612693"/>
                    <a:pt x="1143738" y="546306"/>
                  </a:cubicBezTo>
                  <a:cubicBezTo>
                    <a:pt x="1133648" y="464379"/>
                    <a:pt x="1157749" y="411814"/>
                    <a:pt x="1154071" y="328893"/>
                  </a:cubicBezTo>
                  <a:cubicBezTo>
                    <a:pt x="1155358" y="272643"/>
                    <a:pt x="1146284" y="182728"/>
                    <a:pt x="1080233" y="131659"/>
                  </a:cubicBezTo>
                  <a:cubicBezTo>
                    <a:pt x="1053759" y="66356"/>
                    <a:pt x="931460" y="-6717"/>
                    <a:pt x="798803" y="49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grpSp>
      <p:sp>
        <p:nvSpPr>
          <p:cNvPr id="19" name="TextBox 18">
            <a:extLst>
              <a:ext uri="{FF2B5EF4-FFF2-40B4-BE49-F238E27FC236}">
                <a16:creationId xmlns:a16="http://schemas.microsoft.com/office/drawing/2014/main" id="{AB221C93-AC0A-4BF2-A4DB-C2E66381768F}"/>
              </a:ext>
            </a:extLst>
          </p:cNvPr>
          <p:cNvSpPr txBox="1"/>
          <p:nvPr/>
        </p:nvSpPr>
        <p:spPr>
          <a:xfrm>
            <a:off x="551914" y="1683614"/>
            <a:ext cx="783122" cy="707886"/>
          </a:xfrm>
          <a:prstGeom prst="rect">
            <a:avLst/>
          </a:prstGeom>
          <a:noFill/>
        </p:spPr>
        <p:txBody>
          <a:bodyPr wrap="square" rtlCol="0" anchor="ctr">
            <a:spAutoFit/>
          </a:bodyPr>
          <a:lstStyle/>
          <a:p>
            <a:pPr algn="ctr"/>
            <a:r>
              <a:rPr lang="en-US" altLang="ko-KR" sz="4000" b="1" dirty="0">
                <a:solidFill>
                  <a:schemeClr val="accent3"/>
                </a:solidFill>
                <a:cs typeface="Arial" pitchFamily="34" charset="0"/>
              </a:rPr>
              <a:t>1</a:t>
            </a:r>
            <a:endParaRPr lang="ko-KR" altLang="en-US" sz="4000" b="1" dirty="0">
              <a:solidFill>
                <a:schemeClr val="accent3"/>
              </a:solidFill>
              <a:cs typeface="Arial" pitchFamily="34" charset="0"/>
            </a:endParaRPr>
          </a:p>
        </p:txBody>
      </p:sp>
      <p:sp>
        <p:nvSpPr>
          <p:cNvPr id="20" name="TextBox 19">
            <a:extLst>
              <a:ext uri="{FF2B5EF4-FFF2-40B4-BE49-F238E27FC236}">
                <a16:creationId xmlns:a16="http://schemas.microsoft.com/office/drawing/2014/main" id="{A59CA4DD-7BA4-4C61-87CD-96D73C78A4AD}"/>
              </a:ext>
            </a:extLst>
          </p:cNvPr>
          <p:cNvSpPr txBox="1"/>
          <p:nvPr/>
        </p:nvSpPr>
        <p:spPr>
          <a:xfrm>
            <a:off x="1278949" y="1730459"/>
            <a:ext cx="5944497" cy="1015663"/>
          </a:xfrm>
          <a:prstGeom prst="rect">
            <a:avLst/>
          </a:prstGeom>
          <a:noFill/>
        </p:spPr>
        <p:txBody>
          <a:bodyPr wrap="square" rtlCol="0">
            <a:spAutoFit/>
          </a:bodyPr>
          <a:lstStyle/>
          <a:p>
            <a:r>
              <a:rPr lang="en-US" altLang="ko-KR" sz="1200" b="1" dirty="0">
                <a:solidFill>
                  <a:schemeClr val="accent1"/>
                </a:solidFill>
                <a:cs typeface="Arial" pitchFamily="34" charset="0"/>
              </a:rPr>
              <a:t>Opportunities for Juniors and Recent Graduates: The first query shows the total amount of jobs targeted to juniors and recent graduates in the United States. This data can indicate the availability of opportunities for young professionals starting their careers in the country, as well as the demand for talent at lower levels of experience.</a:t>
            </a:r>
          </a:p>
        </p:txBody>
      </p:sp>
      <p:sp>
        <p:nvSpPr>
          <p:cNvPr id="31" name="Text Placeholder 13">
            <a:extLst>
              <a:ext uri="{FF2B5EF4-FFF2-40B4-BE49-F238E27FC236}">
                <a16:creationId xmlns:a16="http://schemas.microsoft.com/office/drawing/2014/main" id="{9D9EF80E-B3C9-40E5-B34B-0BD7FA443509}"/>
              </a:ext>
            </a:extLst>
          </p:cNvPr>
          <p:cNvSpPr txBox="1">
            <a:spLocks/>
          </p:cNvSpPr>
          <p:nvPr/>
        </p:nvSpPr>
        <p:spPr>
          <a:xfrm>
            <a:off x="846599" y="216627"/>
            <a:ext cx="4941805" cy="1259910"/>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80000"/>
              </a:lnSpc>
              <a:buNone/>
            </a:pPr>
            <a:r>
              <a:rPr lang="en-US" altLang="ko-KR" sz="3600" b="1" dirty="0">
                <a:solidFill>
                  <a:schemeClr val="tx1">
                    <a:lumMod val="75000"/>
                    <a:lumOff val="25000"/>
                  </a:schemeClr>
                </a:solidFill>
                <a:latin typeface="+mj-lt"/>
              </a:rPr>
              <a:t>Insight about USA</a:t>
            </a:r>
            <a:endParaRPr lang="en-US" altLang="ko-KR" sz="3600" b="1" dirty="0">
              <a:solidFill>
                <a:schemeClr val="tx1">
                  <a:lumMod val="75000"/>
                  <a:lumOff val="25000"/>
                </a:schemeClr>
              </a:solidFill>
              <a:latin typeface="+mj-lt"/>
              <a:cs typeface="Arial" pitchFamily="34" charset="0"/>
            </a:endParaRPr>
          </a:p>
        </p:txBody>
      </p:sp>
      <p:sp>
        <p:nvSpPr>
          <p:cNvPr id="2" name="TextBox 18">
            <a:extLst>
              <a:ext uri="{FF2B5EF4-FFF2-40B4-BE49-F238E27FC236}">
                <a16:creationId xmlns:a16="http://schemas.microsoft.com/office/drawing/2014/main" id="{D54E001C-A3D3-F544-3BA5-D6256FD31A58}"/>
              </a:ext>
            </a:extLst>
          </p:cNvPr>
          <p:cNvSpPr txBox="1"/>
          <p:nvPr/>
        </p:nvSpPr>
        <p:spPr>
          <a:xfrm>
            <a:off x="551914" y="2960715"/>
            <a:ext cx="783122" cy="707886"/>
          </a:xfrm>
          <a:prstGeom prst="rect">
            <a:avLst/>
          </a:prstGeom>
          <a:noFill/>
        </p:spPr>
        <p:txBody>
          <a:bodyPr wrap="square" rtlCol="0" anchor="ctr">
            <a:spAutoFit/>
          </a:bodyPr>
          <a:lstStyle/>
          <a:p>
            <a:pPr algn="ctr"/>
            <a:r>
              <a:rPr lang="en-US" altLang="ko-KR" sz="4000" b="1" dirty="0">
                <a:solidFill>
                  <a:schemeClr val="accent3"/>
                </a:solidFill>
                <a:cs typeface="Arial" pitchFamily="34" charset="0"/>
              </a:rPr>
              <a:t>2</a:t>
            </a:r>
            <a:endParaRPr lang="ko-KR" altLang="en-US" sz="4000" b="1" dirty="0">
              <a:solidFill>
                <a:schemeClr val="accent3"/>
              </a:solidFill>
              <a:cs typeface="Arial" pitchFamily="34" charset="0"/>
            </a:endParaRPr>
          </a:p>
        </p:txBody>
      </p:sp>
      <p:sp>
        <p:nvSpPr>
          <p:cNvPr id="17" name="TextBox 19">
            <a:extLst>
              <a:ext uri="{FF2B5EF4-FFF2-40B4-BE49-F238E27FC236}">
                <a16:creationId xmlns:a16="http://schemas.microsoft.com/office/drawing/2014/main" id="{98F583C1-F543-496E-97DF-7D7D3C97D134}"/>
              </a:ext>
            </a:extLst>
          </p:cNvPr>
          <p:cNvSpPr txBox="1"/>
          <p:nvPr/>
        </p:nvSpPr>
        <p:spPr>
          <a:xfrm>
            <a:off x="1278949" y="3007560"/>
            <a:ext cx="5944497" cy="1015663"/>
          </a:xfrm>
          <a:prstGeom prst="rect">
            <a:avLst/>
          </a:prstGeom>
          <a:noFill/>
        </p:spPr>
        <p:txBody>
          <a:bodyPr wrap="square" rtlCol="0">
            <a:spAutoFit/>
          </a:bodyPr>
          <a:lstStyle/>
          <a:p>
            <a:r>
              <a:rPr lang="en-US" altLang="ko-KR" sz="1200" b="1" dirty="0">
                <a:solidFill>
                  <a:schemeClr val="accent1"/>
                </a:solidFill>
                <a:cs typeface="Arial" pitchFamily="34" charset="0"/>
              </a:rPr>
              <a:t>Demand for Remote Data Analyst: The second query shows the count of specific jobs for the Data Analyst role in the United States, with the specification of remote working. This may indicate the demand for data analysis professionals who can work remotely, which may be relevant for professionals interested in flexible work opportunities.</a:t>
            </a:r>
          </a:p>
        </p:txBody>
      </p:sp>
      <p:sp>
        <p:nvSpPr>
          <p:cNvPr id="18" name="TextBox 18">
            <a:extLst>
              <a:ext uri="{FF2B5EF4-FFF2-40B4-BE49-F238E27FC236}">
                <a16:creationId xmlns:a16="http://schemas.microsoft.com/office/drawing/2014/main" id="{638B1A50-CBAD-C40D-B771-C8600B36280F}"/>
              </a:ext>
            </a:extLst>
          </p:cNvPr>
          <p:cNvSpPr txBox="1"/>
          <p:nvPr/>
        </p:nvSpPr>
        <p:spPr>
          <a:xfrm>
            <a:off x="551914" y="4284663"/>
            <a:ext cx="783122" cy="707886"/>
          </a:xfrm>
          <a:prstGeom prst="rect">
            <a:avLst/>
          </a:prstGeom>
          <a:noFill/>
        </p:spPr>
        <p:txBody>
          <a:bodyPr wrap="square" rtlCol="0" anchor="ctr">
            <a:spAutoFit/>
          </a:bodyPr>
          <a:lstStyle/>
          <a:p>
            <a:pPr algn="ctr"/>
            <a:r>
              <a:rPr lang="en-US" altLang="ko-KR" sz="4000" b="1" dirty="0">
                <a:solidFill>
                  <a:schemeClr val="accent3"/>
                </a:solidFill>
                <a:cs typeface="Arial" pitchFamily="34" charset="0"/>
              </a:rPr>
              <a:t>3</a:t>
            </a:r>
            <a:endParaRPr lang="ko-KR" altLang="en-US" sz="4000" b="1" dirty="0">
              <a:solidFill>
                <a:schemeClr val="accent3"/>
              </a:solidFill>
              <a:cs typeface="Arial" pitchFamily="34" charset="0"/>
            </a:endParaRPr>
          </a:p>
        </p:txBody>
      </p:sp>
      <p:sp>
        <p:nvSpPr>
          <p:cNvPr id="32" name="TextBox 19">
            <a:extLst>
              <a:ext uri="{FF2B5EF4-FFF2-40B4-BE49-F238E27FC236}">
                <a16:creationId xmlns:a16="http://schemas.microsoft.com/office/drawing/2014/main" id="{90853E36-4B51-BEC5-6F52-565509C64223}"/>
              </a:ext>
            </a:extLst>
          </p:cNvPr>
          <p:cNvSpPr txBox="1"/>
          <p:nvPr/>
        </p:nvSpPr>
        <p:spPr>
          <a:xfrm>
            <a:off x="1278949" y="4331508"/>
            <a:ext cx="5944497" cy="1200329"/>
          </a:xfrm>
          <a:prstGeom prst="rect">
            <a:avLst/>
          </a:prstGeom>
          <a:noFill/>
        </p:spPr>
        <p:txBody>
          <a:bodyPr wrap="square" rtlCol="0">
            <a:spAutoFit/>
          </a:bodyPr>
          <a:lstStyle/>
          <a:p>
            <a:r>
              <a:rPr lang="en-US" altLang="ko-KR" sz="1200" b="1" dirty="0">
                <a:solidFill>
                  <a:schemeClr val="accent1"/>
                </a:solidFill>
                <a:cs typeface="Arial" pitchFamily="34" charset="0"/>
              </a:rPr>
              <a:t>Skills in Python, SQL and R: The third query shows the count of job applications that mention specific skills such as Python, SQL and R. This data may indicate the technologies and programming languages that are most relevant to the data analysis job market in the United States, which may be useful for professionals looking to develop or enhance their skills in specific areas.</a:t>
            </a:r>
          </a:p>
        </p:txBody>
      </p:sp>
    </p:spTree>
    <p:extLst>
      <p:ext uri="{BB962C8B-B14F-4D97-AF65-F5344CB8AC3E}">
        <p14:creationId xmlns:p14="http://schemas.microsoft.com/office/powerpoint/2010/main" val="39890472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454EEA2-BB85-4D67-902A-006AB232D43C}"/>
              </a:ext>
            </a:extLst>
          </p:cNvPr>
          <p:cNvSpPr/>
          <p:nvPr/>
        </p:nvSpPr>
        <p:spPr>
          <a:xfrm>
            <a:off x="5144169" y="2342147"/>
            <a:ext cx="7047831" cy="2074781"/>
          </a:xfrm>
          <a:prstGeom prst="rect">
            <a:avLst/>
          </a:prstGeom>
          <a:solidFill>
            <a:schemeClr val="tx1">
              <a:lumMod val="85000"/>
              <a:lumOff val="15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4" name="TextBox 3">
            <a:extLst>
              <a:ext uri="{FF2B5EF4-FFF2-40B4-BE49-F238E27FC236}">
                <a16:creationId xmlns:a16="http://schemas.microsoft.com/office/drawing/2014/main" id="{DF691C40-340A-44BC-A6B3-C3A20A9ED913}"/>
              </a:ext>
            </a:extLst>
          </p:cNvPr>
          <p:cNvSpPr txBox="1"/>
          <p:nvPr/>
        </p:nvSpPr>
        <p:spPr>
          <a:xfrm>
            <a:off x="5892801" y="2881932"/>
            <a:ext cx="6299199" cy="995209"/>
          </a:xfrm>
          <a:prstGeom prst="rect">
            <a:avLst/>
          </a:prstGeom>
          <a:noFill/>
        </p:spPr>
        <p:txBody>
          <a:bodyPr wrap="square" rtlCol="0" anchor="ctr">
            <a:spAutoFit/>
          </a:bodyPr>
          <a:lstStyle/>
          <a:p>
            <a:r>
              <a:rPr lang="en-US" altLang="ko-KR" sz="5867" dirty="0">
                <a:solidFill>
                  <a:schemeClr val="bg1"/>
                </a:solidFill>
                <a:cs typeface="Arial" pitchFamily="34" charset="0"/>
              </a:rPr>
              <a:t>Thank You</a:t>
            </a:r>
            <a:endParaRPr lang="ko-KR" altLang="en-US" sz="5867" dirty="0">
              <a:solidFill>
                <a:schemeClr val="bg1"/>
              </a:solidFill>
              <a:cs typeface="Arial" pitchFamily="34" charset="0"/>
            </a:endParaRPr>
          </a:p>
        </p:txBody>
      </p:sp>
      <p:sp>
        <p:nvSpPr>
          <p:cNvPr id="7" name="Rectangle 6">
            <a:extLst>
              <a:ext uri="{FF2B5EF4-FFF2-40B4-BE49-F238E27FC236}">
                <a16:creationId xmlns:a16="http://schemas.microsoft.com/office/drawing/2014/main" id="{F2B38CEB-F938-4507-992D-B6C00F3CB08F}"/>
              </a:ext>
            </a:extLst>
          </p:cNvPr>
          <p:cNvSpPr/>
          <p:nvPr/>
        </p:nvSpPr>
        <p:spPr>
          <a:xfrm>
            <a:off x="148" y="6566569"/>
            <a:ext cx="12191703" cy="291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8" name="Rectangle 7">
            <a:extLst>
              <a:ext uri="{FF2B5EF4-FFF2-40B4-BE49-F238E27FC236}">
                <a16:creationId xmlns:a16="http://schemas.microsoft.com/office/drawing/2014/main" id="{C60D339E-0F7F-49F8-AFBC-428B469E1E2D}"/>
              </a:ext>
            </a:extLst>
          </p:cNvPr>
          <p:cNvSpPr/>
          <p:nvPr/>
        </p:nvSpPr>
        <p:spPr>
          <a:xfrm>
            <a:off x="0" y="0"/>
            <a:ext cx="320842" cy="656656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9" name="Rectangle 8">
            <a:extLst>
              <a:ext uri="{FF2B5EF4-FFF2-40B4-BE49-F238E27FC236}">
                <a16:creationId xmlns:a16="http://schemas.microsoft.com/office/drawing/2014/main" id="{80A6D14F-5CB0-4698-940B-5FF5FE60F87C}"/>
              </a:ext>
            </a:extLst>
          </p:cNvPr>
          <p:cNvSpPr/>
          <p:nvPr/>
        </p:nvSpPr>
        <p:spPr>
          <a:xfrm>
            <a:off x="10983495" y="1"/>
            <a:ext cx="1208505" cy="34881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0" name="Rectangle 9">
            <a:extLst>
              <a:ext uri="{FF2B5EF4-FFF2-40B4-BE49-F238E27FC236}">
                <a16:creationId xmlns:a16="http://schemas.microsoft.com/office/drawing/2014/main" id="{5F6FCBD8-E811-4270-9C2B-888CBBA1F53E}"/>
              </a:ext>
            </a:extLst>
          </p:cNvPr>
          <p:cNvSpPr/>
          <p:nvPr/>
        </p:nvSpPr>
        <p:spPr>
          <a:xfrm rot="16200000">
            <a:off x="11391803" y="451236"/>
            <a:ext cx="1251284" cy="34881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Tree>
    <p:extLst>
      <p:ext uri="{BB962C8B-B14F-4D97-AF65-F5344CB8AC3E}">
        <p14:creationId xmlns:p14="http://schemas.microsoft.com/office/powerpoint/2010/main" val="25822242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Espaço Reservado para Imagem 9">
            <a:extLst>
              <a:ext uri="{FF2B5EF4-FFF2-40B4-BE49-F238E27FC236}">
                <a16:creationId xmlns:a16="http://schemas.microsoft.com/office/drawing/2014/main" id="{91D7B64F-3D73-26F0-AE68-2ADBDD32711A}"/>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7749" b="7749"/>
          <a:stretch>
            <a:fillRect/>
          </a:stretch>
        </p:blipFill>
        <p:spPr>
          <a:xfrm>
            <a:off x="268646" y="152159"/>
            <a:ext cx="11621152" cy="6536898"/>
          </a:xfrm>
        </p:spPr>
      </p:pic>
      <p:sp>
        <p:nvSpPr>
          <p:cNvPr id="21" name="Right Triangle 20">
            <a:extLst>
              <a:ext uri="{FF2B5EF4-FFF2-40B4-BE49-F238E27FC236}">
                <a16:creationId xmlns:a16="http://schemas.microsoft.com/office/drawing/2014/main" id="{FDCF1E8E-38F5-4985-A46C-E80882D2B3CE}"/>
              </a:ext>
            </a:extLst>
          </p:cNvPr>
          <p:cNvSpPr/>
          <p:nvPr/>
        </p:nvSpPr>
        <p:spPr>
          <a:xfrm flipH="1" flipV="1">
            <a:off x="3388963" y="-5"/>
            <a:ext cx="8803035" cy="6858005"/>
          </a:xfrm>
          <a:prstGeom prst="rtTriangl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66" name="Right Triangle 65">
            <a:extLst>
              <a:ext uri="{FF2B5EF4-FFF2-40B4-BE49-F238E27FC236}">
                <a16:creationId xmlns:a16="http://schemas.microsoft.com/office/drawing/2014/main" id="{71DAF0CA-DEB0-4800-8C0B-AEFE32E1EDEB}"/>
              </a:ext>
            </a:extLst>
          </p:cNvPr>
          <p:cNvSpPr/>
          <p:nvPr/>
        </p:nvSpPr>
        <p:spPr>
          <a:xfrm flipH="1" flipV="1">
            <a:off x="4287509" y="0"/>
            <a:ext cx="7904491" cy="6157993"/>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26" name="Right Triangle 25">
            <a:extLst>
              <a:ext uri="{FF2B5EF4-FFF2-40B4-BE49-F238E27FC236}">
                <a16:creationId xmlns:a16="http://schemas.microsoft.com/office/drawing/2014/main" id="{A33CAA8C-7074-4881-9A43-8EA2B21D2D78}"/>
              </a:ext>
            </a:extLst>
          </p:cNvPr>
          <p:cNvSpPr/>
          <p:nvPr/>
        </p:nvSpPr>
        <p:spPr>
          <a:xfrm flipH="1" flipV="1">
            <a:off x="4512472" y="-2"/>
            <a:ext cx="7679526" cy="5982735"/>
          </a:xfrm>
          <a:prstGeom prst="rtTriangl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62" name="L-Shape 61">
            <a:extLst>
              <a:ext uri="{FF2B5EF4-FFF2-40B4-BE49-F238E27FC236}">
                <a16:creationId xmlns:a16="http://schemas.microsoft.com/office/drawing/2014/main" id="{F9C67B1A-94A2-4003-AA3C-7088642B1891}"/>
              </a:ext>
            </a:extLst>
          </p:cNvPr>
          <p:cNvSpPr/>
          <p:nvPr/>
        </p:nvSpPr>
        <p:spPr>
          <a:xfrm rot="10800000">
            <a:off x="11217552" y="144367"/>
            <a:ext cx="807899" cy="807899"/>
          </a:xfrm>
          <a:prstGeom prst="corner">
            <a:avLst>
              <a:gd name="adj1" fmla="val 23355"/>
              <a:gd name="adj2" fmla="val 23357"/>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64" name="TextBox 63">
            <a:extLst>
              <a:ext uri="{FF2B5EF4-FFF2-40B4-BE49-F238E27FC236}">
                <a16:creationId xmlns:a16="http://schemas.microsoft.com/office/drawing/2014/main" id="{A414C718-81C4-4374-8FE3-5F1040446CF8}"/>
              </a:ext>
            </a:extLst>
          </p:cNvPr>
          <p:cNvSpPr txBox="1"/>
          <p:nvPr/>
        </p:nvSpPr>
        <p:spPr>
          <a:xfrm>
            <a:off x="7607725" y="792027"/>
            <a:ext cx="3716370" cy="543675"/>
          </a:xfrm>
          <a:prstGeom prst="rect">
            <a:avLst/>
          </a:prstGeom>
          <a:noFill/>
        </p:spPr>
        <p:txBody>
          <a:bodyPr wrap="square" rtlCol="0">
            <a:spAutoFit/>
          </a:bodyPr>
          <a:lstStyle/>
          <a:p>
            <a:pPr algn="r"/>
            <a:r>
              <a:rPr lang="en-US" altLang="ko-KR" sz="2933" b="1" dirty="0">
                <a:solidFill>
                  <a:schemeClr val="bg1"/>
                </a:solidFill>
                <a:latin typeface="+mj-lt"/>
                <a:cs typeface="Arial" pitchFamily="34" charset="0"/>
              </a:rPr>
              <a:t>AFRICA</a:t>
            </a:r>
            <a:endParaRPr lang="ko-KR" altLang="en-US" sz="2933" b="1" dirty="0">
              <a:solidFill>
                <a:schemeClr val="bg1"/>
              </a:solidFill>
              <a:latin typeface="+mj-lt"/>
              <a:cs typeface="Arial" pitchFamily="34" charset="0"/>
            </a:endParaRPr>
          </a:p>
        </p:txBody>
      </p:sp>
      <p:sp>
        <p:nvSpPr>
          <p:cNvPr id="69" name="Right Triangle 68">
            <a:extLst>
              <a:ext uri="{FF2B5EF4-FFF2-40B4-BE49-F238E27FC236}">
                <a16:creationId xmlns:a16="http://schemas.microsoft.com/office/drawing/2014/main" id="{AADAAEEE-CE2D-4314-B4A5-DCF2C46AFAC2}"/>
              </a:ext>
            </a:extLst>
          </p:cNvPr>
          <p:cNvSpPr/>
          <p:nvPr/>
        </p:nvSpPr>
        <p:spPr>
          <a:xfrm rot="10800000" flipH="1" flipV="1">
            <a:off x="-17093" y="2202945"/>
            <a:ext cx="6832118" cy="4655055"/>
          </a:xfrm>
          <a:prstGeom prst="rtTriangl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71" name="Right Triangle 70">
            <a:extLst>
              <a:ext uri="{FF2B5EF4-FFF2-40B4-BE49-F238E27FC236}">
                <a16:creationId xmlns:a16="http://schemas.microsoft.com/office/drawing/2014/main" id="{4FBD0F4C-642A-4AC7-8414-F962834814B4}"/>
              </a:ext>
            </a:extLst>
          </p:cNvPr>
          <p:cNvSpPr/>
          <p:nvPr/>
        </p:nvSpPr>
        <p:spPr>
          <a:xfrm rot="10800000" flipH="1" flipV="1">
            <a:off x="-17095" y="2925159"/>
            <a:ext cx="5772133" cy="3932835"/>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72" name="Right Triangle 71">
            <a:extLst>
              <a:ext uri="{FF2B5EF4-FFF2-40B4-BE49-F238E27FC236}">
                <a16:creationId xmlns:a16="http://schemas.microsoft.com/office/drawing/2014/main" id="{2D9FA098-CF1F-440A-86AC-676DF90080AC}"/>
              </a:ext>
            </a:extLst>
          </p:cNvPr>
          <p:cNvSpPr/>
          <p:nvPr/>
        </p:nvSpPr>
        <p:spPr>
          <a:xfrm rot="10800000" flipH="1" flipV="1">
            <a:off x="-17093" y="3101608"/>
            <a:ext cx="5513165" cy="3756388"/>
          </a:xfrm>
          <a:prstGeom prst="rtTriangl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73" name="L-Shape 72">
            <a:extLst>
              <a:ext uri="{FF2B5EF4-FFF2-40B4-BE49-F238E27FC236}">
                <a16:creationId xmlns:a16="http://schemas.microsoft.com/office/drawing/2014/main" id="{55373D72-D7EE-4AD9-BB39-76739D2D9FDD}"/>
              </a:ext>
            </a:extLst>
          </p:cNvPr>
          <p:cNvSpPr/>
          <p:nvPr/>
        </p:nvSpPr>
        <p:spPr>
          <a:xfrm>
            <a:off x="149455" y="5905728"/>
            <a:ext cx="807899" cy="807899"/>
          </a:xfrm>
          <a:prstGeom prst="corner">
            <a:avLst>
              <a:gd name="adj1" fmla="val 23355"/>
              <a:gd name="adj2" fmla="val 23357"/>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Tree>
    <p:extLst>
      <p:ext uri="{BB962C8B-B14F-4D97-AF65-F5344CB8AC3E}">
        <p14:creationId xmlns:p14="http://schemas.microsoft.com/office/powerpoint/2010/main" val="35977890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21">
            <a:extLst>
              <a:ext uri="{FF2B5EF4-FFF2-40B4-BE49-F238E27FC236}">
                <a16:creationId xmlns:a16="http://schemas.microsoft.com/office/drawing/2014/main" id="{005B2CF1-D420-4BFF-ACBE-58B1F23675AD}"/>
              </a:ext>
            </a:extLst>
          </p:cNvPr>
          <p:cNvSpPr/>
          <p:nvPr/>
        </p:nvSpPr>
        <p:spPr>
          <a:xfrm>
            <a:off x="332549" y="321934"/>
            <a:ext cx="5364000" cy="133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2" name="TextBox 21"/>
          <p:cNvSpPr txBox="1"/>
          <p:nvPr/>
        </p:nvSpPr>
        <p:spPr>
          <a:xfrm>
            <a:off x="6448690" y="3299426"/>
            <a:ext cx="4842892" cy="543675"/>
          </a:xfrm>
          <a:prstGeom prst="rect">
            <a:avLst/>
          </a:prstGeom>
          <a:noFill/>
        </p:spPr>
        <p:txBody>
          <a:bodyPr wrap="square" rtlCol="0" anchor="ctr">
            <a:spAutoFit/>
          </a:bodyPr>
          <a:lstStyle/>
          <a:p>
            <a:pPr algn="r"/>
            <a:r>
              <a:rPr lang="en-US" altLang="ko-KR" sz="2933" b="1" dirty="0" err="1">
                <a:solidFill>
                  <a:schemeClr val="bg1"/>
                </a:solidFill>
                <a:cs typeface="Arial" pitchFamily="34" charset="0"/>
              </a:rPr>
              <a:t>rtfolio</a:t>
            </a:r>
            <a:r>
              <a:rPr lang="en-US" altLang="ko-KR" sz="2933" b="1" dirty="0">
                <a:solidFill>
                  <a:schemeClr val="bg1"/>
                </a:solidFill>
                <a:cs typeface="Arial" pitchFamily="34" charset="0"/>
              </a:rPr>
              <a:t> Designed</a:t>
            </a:r>
            <a:endParaRPr lang="ko-KR" altLang="en-US" sz="2800" b="1" dirty="0">
              <a:solidFill>
                <a:schemeClr val="bg1"/>
              </a:solidFill>
              <a:latin typeface="Arial" pitchFamily="34" charset="0"/>
              <a:cs typeface="Arial" pitchFamily="34" charset="0"/>
            </a:endParaRPr>
          </a:p>
        </p:txBody>
      </p:sp>
      <p:sp>
        <p:nvSpPr>
          <p:cNvPr id="13" name="TextBox 12">
            <a:extLst>
              <a:ext uri="{FF2B5EF4-FFF2-40B4-BE49-F238E27FC236}">
                <a16:creationId xmlns:a16="http://schemas.microsoft.com/office/drawing/2014/main" id="{797183F4-4D9A-406C-A0A5-F74D3E80E02F}"/>
              </a:ext>
            </a:extLst>
          </p:cNvPr>
          <p:cNvSpPr txBox="1"/>
          <p:nvPr/>
        </p:nvSpPr>
        <p:spPr>
          <a:xfrm>
            <a:off x="567103" y="557047"/>
            <a:ext cx="4751360" cy="861774"/>
          </a:xfrm>
          <a:prstGeom prst="rect">
            <a:avLst/>
          </a:prstGeom>
          <a:noFill/>
        </p:spPr>
        <p:txBody>
          <a:bodyPr wrap="square" lIns="72000" tIns="0" rIns="36000" bIns="0" rtlCol="0">
            <a:spAutoFit/>
          </a:bodyPr>
          <a:lstStyle/>
          <a:p>
            <a:pPr algn="r"/>
            <a:r>
              <a:rPr lang="pt-PT" altLang="ko-KR" sz="2800" b="1" dirty="0">
                <a:solidFill>
                  <a:schemeClr val="bg1"/>
                </a:solidFill>
                <a:latin typeface="+mj-lt"/>
                <a:cs typeface="Arial" pitchFamily="34" charset="0"/>
              </a:rPr>
              <a:t>ABOUT TECHNOLOGY IN AFRICA</a:t>
            </a:r>
            <a:endParaRPr lang="ko-KR" altLang="en-US" sz="2800" b="1" dirty="0">
              <a:solidFill>
                <a:schemeClr val="bg1"/>
              </a:solidFill>
              <a:latin typeface="+mj-lt"/>
              <a:cs typeface="Arial" pitchFamily="34" charset="0"/>
            </a:endParaRPr>
          </a:p>
        </p:txBody>
      </p:sp>
      <p:pic>
        <p:nvPicPr>
          <p:cNvPr id="4" name="Espaço Reservado para Imagem 3">
            <a:extLst>
              <a:ext uri="{FF2B5EF4-FFF2-40B4-BE49-F238E27FC236}">
                <a16:creationId xmlns:a16="http://schemas.microsoft.com/office/drawing/2014/main" id="{113351FE-8D7C-58EB-95FA-3C5E04992749}"/>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5964" b="5964"/>
          <a:stretch>
            <a:fillRect/>
          </a:stretch>
        </p:blipFill>
        <p:spPr>
          <a:xfrm>
            <a:off x="332549" y="1731468"/>
            <a:ext cx="5364000" cy="3145645"/>
          </a:xfrm>
        </p:spPr>
      </p:pic>
      <p:sp>
        <p:nvSpPr>
          <p:cNvPr id="7" name="CaixaDeTexto 6">
            <a:extLst>
              <a:ext uri="{FF2B5EF4-FFF2-40B4-BE49-F238E27FC236}">
                <a16:creationId xmlns:a16="http://schemas.microsoft.com/office/drawing/2014/main" id="{0BC901C8-715B-77C2-1EB4-5852DB8859DC}"/>
              </a:ext>
            </a:extLst>
          </p:cNvPr>
          <p:cNvSpPr txBox="1"/>
          <p:nvPr/>
        </p:nvSpPr>
        <p:spPr>
          <a:xfrm>
            <a:off x="6070604" y="321934"/>
            <a:ext cx="5170424" cy="1384995"/>
          </a:xfrm>
          <a:prstGeom prst="rect">
            <a:avLst/>
          </a:prstGeom>
          <a:noFill/>
        </p:spPr>
        <p:txBody>
          <a:bodyPr wrap="square" rtlCol="0">
            <a:spAutoFit/>
          </a:bodyPr>
          <a:lstStyle/>
          <a:p>
            <a:r>
              <a:rPr lang="en-US" sz="1400" dirty="0">
                <a:latin typeface="Calibri" panose="020F0502020204030204" pitchFamily="34" charset="0"/>
                <a:cs typeface="Calibri" panose="020F0502020204030204" pitchFamily="34" charset="0"/>
              </a:rPr>
              <a:t>Technology in Africa has experienced significant growth in recent years, with a notable increase in innovation initiatives and technology adoption across various sectors. Expanding internet access and increasing mobile device penetration have driven technology growth in Africa, opening up opportunities in areas such as fintech, </a:t>
            </a:r>
            <a:r>
              <a:rPr lang="en-US" sz="1400" dirty="0" err="1">
                <a:latin typeface="Calibri" panose="020F0502020204030204" pitchFamily="34" charset="0"/>
                <a:cs typeface="Calibri" panose="020F0502020204030204" pitchFamily="34" charset="0"/>
              </a:rPr>
              <a:t>agritech</a:t>
            </a:r>
            <a:r>
              <a:rPr lang="en-US" sz="1400" dirty="0">
                <a:latin typeface="Calibri" panose="020F0502020204030204" pitchFamily="34" charset="0"/>
                <a:cs typeface="Calibri" panose="020F0502020204030204" pitchFamily="34" charset="0"/>
              </a:rPr>
              <a:t>, edtech, e-commerce, and digital health.</a:t>
            </a:r>
            <a:endParaRPr lang="pt-PT" sz="1400" dirty="0">
              <a:latin typeface="Calibri" panose="020F0502020204030204" pitchFamily="34" charset="0"/>
              <a:cs typeface="Calibri" panose="020F0502020204030204" pitchFamily="34" charset="0"/>
            </a:endParaRPr>
          </a:p>
        </p:txBody>
      </p:sp>
      <p:sp>
        <p:nvSpPr>
          <p:cNvPr id="9" name="CaixaDeTexto 8">
            <a:extLst>
              <a:ext uri="{FF2B5EF4-FFF2-40B4-BE49-F238E27FC236}">
                <a16:creationId xmlns:a16="http://schemas.microsoft.com/office/drawing/2014/main" id="{06923E1F-7A1B-75BE-B7CF-B13B0C163AA7}"/>
              </a:ext>
            </a:extLst>
          </p:cNvPr>
          <p:cNvSpPr txBox="1"/>
          <p:nvPr/>
        </p:nvSpPr>
        <p:spPr>
          <a:xfrm>
            <a:off x="6121158" y="1734620"/>
            <a:ext cx="5170424" cy="1600438"/>
          </a:xfrm>
          <a:prstGeom prst="rect">
            <a:avLst/>
          </a:prstGeom>
          <a:noFill/>
        </p:spPr>
        <p:txBody>
          <a:bodyPr wrap="square" rtlCol="0">
            <a:spAutoFit/>
          </a:bodyPr>
          <a:lstStyle/>
          <a:p>
            <a:r>
              <a:rPr lang="en-US" sz="1400" dirty="0">
                <a:latin typeface="Calibri" panose="020F0502020204030204" pitchFamily="34" charset="0"/>
                <a:cs typeface="Calibri" panose="020F0502020204030204" pitchFamily="34" charset="0"/>
              </a:rPr>
              <a:t>Technology has been used to address specific challenges facing the African continent, such as financial inclusion, access to basic services, improved infrastructure, sustainable agriculture, quality education, and affordable healthcare. African startups have demonstrated innovation and creativity, developing technological solutions tailored to local needs, often using mobile platforms and apps.</a:t>
            </a:r>
            <a:endParaRPr lang="pt-PT" sz="1400" dirty="0">
              <a:latin typeface="Calibri" panose="020F0502020204030204" pitchFamily="34" charset="0"/>
              <a:cs typeface="Calibri" panose="020F0502020204030204" pitchFamily="34" charset="0"/>
            </a:endParaRPr>
          </a:p>
        </p:txBody>
      </p:sp>
      <p:sp>
        <p:nvSpPr>
          <p:cNvPr id="10" name="CaixaDeTexto 9">
            <a:extLst>
              <a:ext uri="{FF2B5EF4-FFF2-40B4-BE49-F238E27FC236}">
                <a16:creationId xmlns:a16="http://schemas.microsoft.com/office/drawing/2014/main" id="{87E3C16D-AD99-0973-5C75-3CF22A4B5AC7}"/>
              </a:ext>
            </a:extLst>
          </p:cNvPr>
          <p:cNvSpPr txBox="1"/>
          <p:nvPr/>
        </p:nvSpPr>
        <p:spPr>
          <a:xfrm>
            <a:off x="6121158" y="3429000"/>
            <a:ext cx="5170424" cy="1384995"/>
          </a:xfrm>
          <a:prstGeom prst="rect">
            <a:avLst/>
          </a:prstGeom>
          <a:noFill/>
        </p:spPr>
        <p:txBody>
          <a:bodyPr wrap="square" rtlCol="0">
            <a:spAutoFit/>
          </a:bodyPr>
          <a:lstStyle/>
          <a:p>
            <a:r>
              <a:rPr lang="en-US" sz="1400" dirty="0">
                <a:latin typeface="Calibri" panose="020F0502020204030204" pitchFamily="34" charset="0"/>
                <a:cs typeface="Calibri" panose="020F0502020204030204" pitchFamily="34" charset="0"/>
              </a:rPr>
              <a:t>In addition, governments, international organizations, and investors have shown a growing interest in supporting the African technology ecosystem through incentive programs, investments, and strategic partnerships. The growing ecosystem of startups in several African cities has attracted global attention, with venture capital investments and funding to drive the growth of the sector.</a:t>
            </a:r>
            <a:endParaRPr lang="pt-PT" sz="1400" dirty="0">
              <a:latin typeface="Calibri" panose="020F0502020204030204" pitchFamily="34" charset="0"/>
              <a:cs typeface="Calibri" panose="020F0502020204030204" pitchFamily="34" charset="0"/>
            </a:endParaRPr>
          </a:p>
        </p:txBody>
      </p:sp>
      <p:sp>
        <p:nvSpPr>
          <p:cNvPr id="11" name="CaixaDeTexto 10">
            <a:extLst>
              <a:ext uri="{FF2B5EF4-FFF2-40B4-BE49-F238E27FC236}">
                <a16:creationId xmlns:a16="http://schemas.microsoft.com/office/drawing/2014/main" id="{0EC26D25-C31A-95A7-25B4-0D49C9DF0C36}"/>
              </a:ext>
            </a:extLst>
          </p:cNvPr>
          <p:cNvSpPr txBox="1"/>
          <p:nvPr/>
        </p:nvSpPr>
        <p:spPr>
          <a:xfrm>
            <a:off x="332549" y="5232633"/>
            <a:ext cx="11042923" cy="954107"/>
          </a:xfrm>
          <a:prstGeom prst="rect">
            <a:avLst/>
          </a:prstGeom>
          <a:noFill/>
        </p:spPr>
        <p:txBody>
          <a:bodyPr wrap="square" rtlCol="0">
            <a:spAutoFit/>
          </a:bodyPr>
          <a:lstStyle/>
          <a:p>
            <a:r>
              <a:rPr lang="en-US" sz="1400" dirty="0">
                <a:latin typeface="Calibri" panose="020F0502020204030204" pitchFamily="34" charset="0"/>
                <a:cs typeface="Calibri" panose="020F0502020204030204" pitchFamily="34" charset="0"/>
              </a:rPr>
              <a:t>However, it is important to note that there are still significant challenges to be addressed in Africa with regard to technology, such as limited internet infrastructure in some regions, lack of access to adequate funding, the technical skills gap, and the need for appropriate regulations. Despite these challenges, the growth of technology in Africa has been promising and has the potential to drive the economic and social development of the continent in the coming years.</a:t>
            </a:r>
            <a:endParaRPr lang="pt-PT" sz="1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207709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sz="3600" dirty="0"/>
              <a:t>Skills demand</a:t>
            </a:r>
          </a:p>
        </p:txBody>
      </p:sp>
      <p:sp>
        <p:nvSpPr>
          <p:cNvPr id="19" name="Rectangle 18">
            <a:extLst>
              <a:ext uri="{FF2B5EF4-FFF2-40B4-BE49-F238E27FC236}">
                <a16:creationId xmlns:a16="http://schemas.microsoft.com/office/drawing/2014/main" id="{EF2D160E-8306-43E0-91AB-B85F91AC30A7}"/>
              </a:ext>
            </a:extLst>
          </p:cNvPr>
          <p:cNvSpPr/>
          <p:nvPr/>
        </p:nvSpPr>
        <p:spPr>
          <a:xfrm>
            <a:off x="11660697" y="0"/>
            <a:ext cx="53130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31" name="CaixaDeTexto 30">
            <a:extLst>
              <a:ext uri="{FF2B5EF4-FFF2-40B4-BE49-F238E27FC236}">
                <a16:creationId xmlns:a16="http://schemas.microsoft.com/office/drawing/2014/main" id="{59C67003-3442-16A1-A758-08181F58FF01}"/>
              </a:ext>
            </a:extLst>
          </p:cNvPr>
          <p:cNvSpPr txBox="1"/>
          <p:nvPr/>
        </p:nvSpPr>
        <p:spPr>
          <a:xfrm>
            <a:off x="4207633" y="1262070"/>
            <a:ext cx="6521257" cy="830997"/>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Once upon a time, in a continent brimming with natural and cultural riches, Africa, technology was emerging as a transformative force. Technology, which was already playing a crucial role in other parts of the world, was beginning to gain momentum in Africa, driving innovation and progress in many areas.</a:t>
            </a:r>
            <a:endParaRPr lang="pt-PT" sz="1200" dirty="0">
              <a:latin typeface="Calibri" panose="020F0502020204030204" pitchFamily="34" charset="0"/>
              <a:cs typeface="Calibri" panose="020F0502020204030204" pitchFamily="34" charset="0"/>
            </a:endParaRPr>
          </a:p>
        </p:txBody>
      </p:sp>
      <p:sp>
        <p:nvSpPr>
          <p:cNvPr id="32" name="CaixaDeTexto 31">
            <a:extLst>
              <a:ext uri="{FF2B5EF4-FFF2-40B4-BE49-F238E27FC236}">
                <a16:creationId xmlns:a16="http://schemas.microsoft.com/office/drawing/2014/main" id="{F1F28DFD-7037-2EBA-F2D1-A6A3713FF934}"/>
              </a:ext>
            </a:extLst>
          </p:cNvPr>
          <p:cNvSpPr txBox="1"/>
          <p:nvPr/>
        </p:nvSpPr>
        <p:spPr>
          <a:xfrm>
            <a:off x="4207632" y="2093067"/>
            <a:ext cx="6521257" cy="830997"/>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The table provides an overview of the technology landscape in Africa, based on an analysis of job openings posted on LinkedIn. The table shows applications related to three popular programming languages: Python, SQL, and R. The numbers show the number of job applications that mention these languages in their descriptions.</a:t>
            </a:r>
            <a:endParaRPr lang="pt-PT" sz="1200" dirty="0">
              <a:latin typeface="Calibri" panose="020F0502020204030204" pitchFamily="34" charset="0"/>
              <a:cs typeface="Calibri" panose="020F0502020204030204" pitchFamily="34" charset="0"/>
            </a:endParaRPr>
          </a:p>
        </p:txBody>
      </p:sp>
      <p:sp>
        <p:nvSpPr>
          <p:cNvPr id="33" name="CaixaDeTexto 32">
            <a:extLst>
              <a:ext uri="{FF2B5EF4-FFF2-40B4-BE49-F238E27FC236}">
                <a16:creationId xmlns:a16="http://schemas.microsoft.com/office/drawing/2014/main" id="{53EBB584-FC20-26F9-D73E-50AA371F38E9}"/>
              </a:ext>
            </a:extLst>
          </p:cNvPr>
          <p:cNvSpPr txBox="1"/>
          <p:nvPr/>
        </p:nvSpPr>
        <p:spPr>
          <a:xfrm>
            <a:off x="4207631" y="2891141"/>
            <a:ext cx="6521257" cy="830997"/>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The results of the table reveal that the demand for professionals with Python skills is in second place, with a significant number of job applications mentioning this language. This may indicate an increase in the adoption of Python as a preferred programming language for application development, data analysis, and other technology-related areas in Africa.</a:t>
            </a:r>
            <a:endParaRPr lang="pt-PT" sz="1200" dirty="0">
              <a:latin typeface="Calibri" panose="020F0502020204030204" pitchFamily="34" charset="0"/>
              <a:cs typeface="Calibri" panose="020F0502020204030204" pitchFamily="34" charset="0"/>
            </a:endParaRPr>
          </a:p>
        </p:txBody>
      </p:sp>
      <p:sp>
        <p:nvSpPr>
          <p:cNvPr id="34" name="CaixaDeTexto 33">
            <a:extLst>
              <a:ext uri="{FF2B5EF4-FFF2-40B4-BE49-F238E27FC236}">
                <a16:creationId xmlns:a16="http://schemas.microsoft.com/office/drawing/2014/main" id="{FBF4AF76-AE6E-E635-F687-A20F46A11969}"/>
              </a:ext>
            </a:extLst>
          </p:cNvPr>
          <p:cNvSpPr txBox="1"/>
          <p:nvPr/>
        </p:nvSpPr>
        <p:spPr>
          <a:xfrm>
            <a:off x="4207631" y="3755061"/>
            <a:ext cx="6521257" cy="646331"/>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In addition, the table shows a very high demand for professionals with SQL skills, which may indicate the growing importance of database management and data analysis in African companies and organizations.</a:t>
            </a:r>
            <a:endParaRPr lang="pt-PT" sz="1200" dirty="0">
              <a:latin typeface="Calibri" panose="020F0502020204030204" pitchFamily="34" charset="0"/>
              <a:cs typeface="Calibri" panose="020F0502020204030204" pitchFamily="34" charset="0"/>
            </a:endParaRPr>
          </a:p>
        </p:txBody>
      </p:sp>
      <p:sp>
        <p:nvSpPr>
          <p:cNvPr id="35" name="CaixaDeTexto 34">
            <a:extLst>
              <a:ext uri="{FF2B5EF4-FFF2-40B4-BE49-F238E27FC236}">
                <a16:creationId xmlns:a16="http://schemas.microsoft.com/office/drawing/2014/main" id="{10492E39-3E48-99F3-F43F-51FB970BE2DC}"/>
              </a:ext>
            </a:extLst>
          </p:cNvPr>
          <p:cNvSpPr txBox="1"/>
          <p:nvPr/>
        </p:nvSpPr>
        <p:spPr>
          <a:xfrm>
            <a:off x="4207630" y="4412739"/>
            <a:ext cx="6521257" cy="830997"/>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Interestingly, the demand for professionals with skills in R, another popular language for data analysis, is relatively low in Africa, with fewer job applications mentioning this language compared to Python and SQL. This may indicate that the use of R is still in the early stages in Africa, or it may reflect a preference for other programming languages for data analysis in the region.</a:t>
            </a:r>
            <a:endParaRPr lang="pt-PT" sz="1200" dirty="0">
              <a:latin typeface="Calibri" panose="020F0502020204030204" pitchFamily="34" charset="0"/>
              <a:cs typeface="Calibri" panose="020F0502020204030204" pitchFamily="34" charset="0"/>
            </a:endParaRPr>
          </a:p>
        </p:txBody>
      </p:sp>
      <p:sp>
        <p:nvSpPr>
          <p:cNvPr id="36" name="CaixaDeTexto 35">
            <a:extLst>
              <a:ext uri="{FF2B5EF4-FFF2-40B4-BE49-F238E27FC236}">
                <a16:creationId xmlns:a16="http://schemas.microsoft.com/office/drawing/2014/main" id="{6A2F5E92-D3E9-A25A-D372-3A34F3FAA2A6}"/>
              </a:ext>
            </a:extLst>
          </p:cNvPr>
          <p:cNvSpPr txBox="1"/>
          <p:nvPr/>
        </p:nvSpPr>
        <p:spPr>
          <a:xfrm>
            <a:off x="4207630" y="5260921"/>
            <a:ext cx="6521257" cy="1015663"/>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In summary, the data in the table suggests that technology is gaining momentum in Africa, with a growing demand for professionals with skills in popular programming languages such as Python and SQL. This may indicate an increase in the adoption of advanced technologies such as data analytics and application development, and the potential for growth and innovation in Africa's technology sector in the coming years.</a:t>
            </a:r>
            <a:endParaRPr lang="pt-PT" sz="1200" dirty="0">
              <a:latin typeface="Calibri" panose="020F0502020204030204" pitchFamily="34" charset="0"/>
              <a:cs typeface="Calibri" panose="020F0502020204030204" pitchFamily="34" charset="0"/>
            </a:endParaRPr>
          </a:p>
        </p:txBody>
      </p:sp>
      <p:graphicFrame>
        <p:nvGraphicFramePr>
          <p:cNvPr id="39" name="Gráfico 38">
            <a:extLst>
              <a:ext uri="{FF2B5EF4-FFF2-40B4-BE49-F238E27FC236}">
                <a16:creationId xmlns:a16="http://schemas.microsoft.com/office/drawing/2014/main" id="{9C301125-5EF4-FC80-057F-9F7327E7ACFC}"/>
              </a:ext>
            </a:extLst>
          </p:cNvPr>
          <p:cNvGraphicFramePr>
            <a:graphicFrameLocks/>
          </p:cNvGraphicFramePr>
          <p:nvPr>
            <p:extLst>
              <p:ext uri="{D42A27DB-BD31-4B8C-83A1-F6EECF244321}">
                <p14:modId xmlns:p14="http://schemas.microsoft.com/office/powerpoint/2010/main" val="3863970347"/>
              </p:ext>
            </p:extLst>
          </p:nvPr>
        </p:nvGraphicFramePr>
        <p:xfrm>
          <a:off x="323528" y="1373980"/>
          <a:ext cx="3451517" cy="490260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134720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Espaço Reservado para Imagem 11">
            <a:extLst>
              <a:ext uri="{FF2B5EF4-FFF2-40B4-BE49-F238E27FC236}">
                <a16:creationId xmlns:a16="http://schemas.microsoft.com/office/drawing/2014/main" id="{6D5B52DD-0565-CD02-7C74-AF1C08B59627}"/>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7834" b="7834"/>
          <a:stretch>
            <a:fillRect/>
          </a:stretch>
        </p:blipFill>
        <p:spPr>
          <a:xfrm>
            <a:off x="0" y="0"/>
            <a:ext cx="12191998" cy="6929306"/>
          </a:xfrm>
        </p:spPr>
      </p:pic>
      <p:sp>
        <p:nvSpPr>
          <p:cNvPr id="21" name="Right Triangle 20">
            <a:extLst>
              <a:ext uri="{FF2B5EF4-FFF2-40B4-BE49-F238E27FC236}">
                <a16:creationId xmlns:a16="http://schemas.microsoft.com/office/drawing/2014/main" id="{FDCF1E8E-38F5-4985-A46C-E80882D2B3CE}"/>
              </a:ext>
            </a:extLst>
          </p:cNvPr>
          <p:cNvSpPr/>
          <p:nvPr/>
        </p:nvSpPr>
        <p:spPr>
          <a:xfrm flipH="1" flipV="1">
            <a:off x="3388963" y="-5"/>
            <a:ext cx="8803035" cy="6858005"/>
          </a:xfrm>
          <a:prstGeom prst="rtTriangl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66" name="Right Triangle 65">
            <a:extLst>
              <a:ext uri="{FF2B5EF4-FFF2-40B4-BE49-F238E27FC236}">
                <a16:creationId xmlns:a16="http://schemas.microsoft.com/office/drawing/2014/main" id="{71DAF0CA-DEB0-4800-8C0B-AEFE32E1EDEB}"/>
              </a:ext>
            </a:extLst>
          </p:cNvPr>
          <p:cNvSpPr/>
          <p:nvPr/>
        </p:nvSpPr>
        <p:spPr>
          <a:xfrm flipH="1" flipV="1">
            <a:off x="4287509" y="0"/>
            <a:ext cx="7904491" cy="6157993"/>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26" name="Right Triangle 25">
            <a:extLst>
              <a:ext uri="{FF2B5EF4-FFF2-40B4-BE49-F238E27FC236}">
                <a16:creationId xmlns:a16="http://schemas.microsoft.com/office/drawing/2014/main" id="{A33CAA8C-7074-4881-9A43-8EA2B21D2D78}"/>
              </a:ext>
            </a:extLst>
          </p:cNvPr>
          <p:cNvSpPr/>
          <p:nvPr/>
        </p:nvSpPr>
        <p:spPr>
          <a:xfrm flipH="1" flipV="1">
            <a:off x="4512472" y="-2"/>
            <a:ext cx="7679526" cy="5982735"/>
          </a:xfrm>
          <a:prstGeom prst="rtTriangl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62" name="L-Shape 61">
            <a:extLst>
              <a:ext uri="{FF2B5EF4-FFF2-40B4-BE49-F238E27FC236}">
                <a16:creationId xmlns:a16="http://schemas.microsoft.com/office/drawing/2014/main" id="{F9C67B1A-94A2-4003-AA3C-7088642B1891}"/>
              </a:ext>
            </a:extLst>
          </p:cNvPr>
          <p:cNvSpPr/>
          <p:nvPr/>
        </p:nvSpPr>
        <p:spPr>
          <a:xfrm rot="10800000">
            <a:off x="11217552" y="144367"/>
            <a:ext cx="807899" cy="807899"/>
          </a:xfrm>
          <a:prstGeom prst="corner">
            <a:avLst>
              <a:gd name="adj1" fmla="val 23355"/>
              <a:gd name="adj2" fmla="val 23357"/>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64" name="TextBox 63">
            <a:extLst>
              <a:ext uri="{FF2B5EF4-FFF2-40B4-BE49-F238E27FC236}">
                <a16:creationId xmlns:a16="http://schemas.microsoft.com/office/drawing/2014/main" id="{A414C718-81C4-4374-8FE3-5F1040446CF8}"/>
              </a:ext>
            </a:extLst>
          </p:cNvPr>
          <p:cNvSpPr txBox="1"/>
          <p:nvPr/>
        </p:nvSpPr>
        <p:spPr>
          <a:xfrm>
            <a:off x="7607725" y="792027"/>
            <a:ext cx="3716370" cy="543675"/>
          </a:xfrm>
          <a:prstGeom prst="rect">
            <a:avLst/>
          </a:prstGeom>
          <a:noFill/>
        </p:spPr>
        <p:txBody>
          <a:bodyPr wrap="square" rtlCol="0">
            <a:spAutoFit/>
          </a:bodyPr>
          <a:lstStyle/>
          <a:p>
            <a:pPr algn="r"/>
            <a:r>
              <a:rPr lang="en-US" altLang="ko-KR" sz="2933" b="1" dirty="0">
                <a:solidFill>
                  <a:schemeClr val="bg1"/>
                </a:solidFill>
                <a:latin typeface="+mj-lt"/>
                <a:cs typeface="Arial" pitchFamily="34" charset="0"/>
              </a:rPr>
              <a:t>CANADA</a:t>
            </a:r>
            <a:endParaRPr lang="ko-KR" altLang="en-US" sz="2933" b="1" dirty="0">
              <a:solidFill>
                <a:schemeClr val="bg1"/>
              </a:solidFill>
              <a:latin typeface="+mj-lt"/>
              <a:cs typeface="Arial" pitchFamily="34" charset="0"/>
            </a:endParaRPr>
          </a:p>
        </p:txBody>
      </p:sp>
      <p:sp>
        <p:nvSpPr>
          <p:cNvPr id="69" name="Right Triangle 68">
            <a:extLst>
              <a:ext uri="{FF2B5EF4-FFF2-40B4-BE49-F238E27FC236}">
                <a16:creationId xmlns:a16="http://schemas.microsoft.com/office/drawing/2014/main" id="{AADAAEEE-CE2D-4314-B4A5-DCF2C46AFAC2}"/>
              </a:ext>
            </a:extLst>
          </p:cNvPr>
          <p:cNvSpPr/>
          <p:nvPr/>
        </p:nvSpPr>
        <p:spPr>
          <a:xfrm rot="10800000" flipH="1" flipV="1">
            <a:off x="-17093" y="2202945"/>
            <a:ext cx="6832118" cy="4655055"/>
          </a:xfrm>
          <a:prstGeom prst="rtTriangl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71" name="Right Triangle 70">
            <a:extLst>
              <a:ext uri="{FF2B5EF4-FFF2-40B4-BE49-F238E27FC236}">
                <a16:creationId xmlns:a16="http://schemas.microsoft.com/office/drawing/2014/main" id="{4FBD0F4C-642A-4AC7-8414-F962834814B4}"/>
              </a:ext>
            </a:extLst>
          </p:cNvPr>
          <p:cNvSpPr/>
          <p:nvPr/>
        </p:nvSpPr>
        <p:spPr>
          <a:xfrm rot="10800000" flipH="1" flipV="1">
            <a:off x="-17095" y="2925159"/>
            <a:ext cx="5772133" cy="3932835"/>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72" name="Right Triangle 71">
            <a:extLst>
              <a:ext uri="{FF2B5EF4-FFF2-40B4-BE49-F238E27FC236}">
                <a16:creationId xmlns:a16="http://schemas.microsoft.com/office/drawing/2014/main" id="{2D9FA098-CF1F-440A-86AC-676DF90080AC}"/>
              </a:ext>
            </a:extLst>
          </p:cNvPr>
          <p:cNvSpPr/>
          <p:nvPr/>
        </p:nvSpPr>
        <p:spPr>
          <a:xfrm rot="10800000" flipH="1" flipV="1">
            <a:off x="-17093" y="3101608"/>
            <a:ext cx="5513165" cy="3756388"/>
          </a:xfrm>
          <a:prstGeom prst="rtTriangl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73" name="L-Shape 72">
            <a:extLst>
              <a:ext uri="{FF2B5EF4-FFF2-40B4-BE49-F238E27FC236}">
                <a16:creationId xmlns:a16="http://schemas.microsoft.com/office/drawing/2014/main" id="{55373D72-D7EE-4AD9-BB39-76739D2D9FDD}"/>
              </a:ext>
            </a:extLst>
          </p:cNvPr>
          <p:cNvSpPr/>
          <p:nvPr/>
        </p:nvSpPr>
        <p:spPr>
          <a:xfrm>
            <a:off x="149455" y="5905728"/>
            <a:ext cx="807899" cy="807899"/>
          </a:xfrm>
          <a:prstGeom prst="corner">
            <a:avLst>
              <a:gd name="adj1" fmla="val 23355"/>
              <a:gd name="adj2" fmla="val 23357"/>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Tree>
    <p:extLst>
      <p:ext uri="{BB962C8B-B14F-4D97-AF65-F5344CB8AC3E}">
        <p14:creationId xmlns:p14="http://schemas.microsoft.com/office/powerpoint/2010/main" val="14994750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21">
            <a:extLst>
              <a:ext uri="{FF2B5EF4-FFF2-40B4-BE49-F238E27FC236}">
                <a16:creationId xmlns:a16="http://schemas.microsoft.com/office/drawing/2014/main" id="{005B2CF1-D420-4BFF-ACBE-58B1F23675AD}"/>
              </a:ext>
            </a:extLst>
          </p:cNvPr>
          <p:cNvSpPr/>
          <p:nvPr/>
        </p:nvSpPr>
        <p:spPr>
          <a:xfrm>
            <a:off x="332549" y="321934"/>
            <a:ext cx="5364000" cy="133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2" name="TextBox 21"/>
          <p:cNvSpPr txBox="1"/>
          <p:nvPr/>
        </p:nvSpPr>
        <p:spPr>
          <a:xfrm>
            <a:off x="6448690" y="3299426"/>
            <a:ext cx="4842892" cy="543675"/>
          </a:xfrm>
          <a:prstGeom prst="rect">
            <a:avLst/>
          </a:prstGeom>
          <a:noFill/>
        </p:spPr>
        <p:txBody>
          <a:bodyPr wrap="square" rtlCol="0" anchor="ctr">
            <a:spAutoFit/>
          </a:bodyPr>
          <a:lstStyle/>
          <a:p>
            <a:pPr algn="r"/>
            <a:r>
              <a:rPr lang="en-US" altLang="ko-KR" sz="2933" b="1" dirty="0" err="1">
                <a:solidFill>
                  <a:schemeClr val="bg1"/>
                </a:solidFill>
                <a:cs typeface="Arial" pitchFamily="34" charset="0"/>
              </a:rPr>
              <a:t>rtfolio</a:t>
            </a:r>
            <a:r>
              <a:rPr lang="en-US" altLang="ko-KR" sz="2933" b="1" dirty="0">
                <a:solidFill>
                  <a:schemeClr val="bg1"/>
                </a:solidFill>
                <a:cs typeface="Arial" pitchFamily="34" charset="0"/>
              </a:rPr>
              <a:t> Designed</a:t>
            </a:r>
            <a:endParaRPr lang="ko-KR" altLang="en-US" sz="2800" b="1" dirty="0">
              <a:solidFill>
                <a:schemeClr val="bg1"/>
              </a:solidFill>
              <a:latin typeface="Arial" pitchFamily="34" charset="0"/>
              <a:cs typeface="Arial" pitchFamily="34" charset="0"/>
            </a:endParaRPr>
          </a:p>
        </p:txBody>
      </p:sp>
      <p:sp>
        <p:nvSpPr>
          <p:cNvPr id="13" name="TextBox 12">
            <a:extLst>
              <a:ext uri="{FF2B5EF4-FFF2-40B4-BE49-F238E27FC236}">
                <a16:creationId xmlns:a16="http://schemas.microsoft.com/office/drawing/2014/main" id="{797183F4-4D9A-406C-A0A5-F74D3E80E02F}"/>
              </a:ext>
            </a:extLst>
          </p:cNvPr>
          <p:cNvSpPr txBox="1"/>
          <p:nvPr/>
        </p:nvSpPr>
        <p:spPr>
          <a:xfrm>
            <a:off x="567103" y="557047"/>
            <a:ext cx="4751360" cy="861774"/>
          </a:xfrm>
          <a:prstGeom prst="rect">
            <a:avLst/>
          </a:prstGeom>
          <a:noFill/>
        </p:spPr>
        <p:txBody>
          <a:bodyPr wrap="square" lIns="72000" tIns="0" rIns="36000" bIns="0" rtlCol="0">
            <a:spAutoFit/>
          </a:bodyPr>
          <a:lstStyle/>
          <a:p>
            <a:pPr algn="r"/>
            <a:r>
              <a:rPr lang="pt-PT" altLang="ko-KR" sz="2800" b="1" dirty="0">
                <a:solidFill>
                  <a:schemeClr val="bg1"/>
                </a:solidFill>
                <a:latin typeface="+mj-lt"/>
                <a:cs typeface="Arial" pitchFamily="34" charset="0"/>
              </a:rPr>
              <a:t>ABOUT TECHNOLOGY IN CANADA</a:t>
            </a:r>
            <a:endParaRPr lang="ko-KR" altLang="en-US" sz="2800" b="1" dirty="0">
              <a:solidFill>
                <a:schemeClr val="bg1"/>
              </a:solidFill>
              <a:latin typeface="+mj-lt"/>
              <a:cs typeface="Arial" pitchFamily="34" charset="0"/>
            </a:endParaRPr>
          </a:p>
        </p:txBody>
      </p:sp>
      <p:pic>
        <p:nvPicPr>
          <p:cNvPr id="4" name="Espaço Reservado para Imagem 3">
            <a:extLst>
              <a:ext uri="{FF2B5EF4-FFF2-40B4-BE49-F238E27FC236}">
                <a16:creationId xmlns:a16="http://schemas.microsoft.com/office/drawing/2014/main" id="{113351FE-8D7C-58EB-95FA-3C5E04992749}"/>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6039" b="6039"/>
          <a:stretch/>
        </p:blipFill>
        <p:spPr>
          <a:xfrm>
            <a:off x="332549" y="1692704"/>
            <a:ext cx="5364000" cy="3145645"/>
          </a:xfrm>
        </p:spPr>
      </p:pic>
      <p:sp>
        <p:nvSpPr>
          <p:cNvPr id="7" name="CaixaDeTexto 6">
            <a:extLst>
              <a:ext uri="{FF2B5EF4-FFF2-40B4-BE49-F238E27FC236}">
                <a16:creationId xmlns:a16="http://schemas.microsoft.com/office/drawing/2014/main" id="{0BC901C8-715B-77C2-1EB4-5852DB8859DC}"/>
              </a:ext>
            </a:extLst>
          </p:cNvPr>
          <p:cNvSpPr txBox="1"/>
          <p:nvPr/>
        </p:nvSpPr>
        <p:spPr>
          <a:xfrm>
            <a:off x="6070604" y="321934"/>
            <a:ext cx="5170424" cy="1600438"/>
          </a:xfrm>
          <a:prstGeom prst="rect">
            <a:avLst/>
          </a:prstGeom>
          <a:noFill/>
        </p:spPr>
        <p:txBody>
          <a:bodyPr wrap="square" rtlCol="0">
            <a:spAutoFit/>
          </a:bodyPr>
          <a:lstStyle/>
          <a:p>
            <a:r>
              <a:rPr lang="en-US" sz="1400" dirty="0">
                <a:latin typeface="Calibri" panose="020F0502020204030204" pitchFamily="34" charset="0"/>
                <a:cs typeface="Calibri" panose="020F0502020204030204" pitchFamily="34" charset="0"/>
              </a:rPr>
              <a:t>Canada is known for having a thriving technology sector, with many innovative companies and a growing demand for skilled professionals in the field of technology. In recent years, Canada has experienced significant growth in the technology sector, driven by a number of factors including investments in research and development, government incentive programs, and a culture of innovation.</a:t>
            </a:r>
            <a:endParaRPr lang="pt-PT" sz="1400" dirty="0">
              <a:latin typeface="Calibri" panose="020F0502020204030204" pitchFamily="34" charset="0"/>
              <a:cs typeface="Calibri" panose="020F0502020204030204" pitchFamily="34" charset="0"/>
            </a:endParaRPr>
          </a:p>
        </p:txBody>
      </p:sp>
      <p:sp>
        <p:nvSpPr>
          <p:cNvPr id="9" name="CaixaDeTexto 8">
            <a:extLst>
              <a:ext uri="{FF2B5EF4-FFF2-40B4-BE49-F238E27FC236}">
                <a16:creationId xmlns:a16="http://schemas.microsoft.com/office/drawing/2014/main" id="{06923E1F-7A1B-75BE-B7CF-B13B0C163AA7}"/>
              </a:ext>
            </a:extLst>
          </p:cNvPr>
          <p:cNvSpPr txBox="1"/>
          <p:nvPr/>
        </p:nvSpPr>
        <p:spPr>
          <a:xfrm>
            <a:off x="6121158" y="2137292"/>
            <a:ext cx="5170424" cy="1169551"/>
          </a:xfrm>
          <a:prstGeom prst="rect">
            <a:avLst/>
          </a:prstGeom>
          <a:noFill/>
        </p:spPr>
        <p:txBody>
          <a:bodyPr wrap="square" rtlCol="0">
            <a:spAutoFit/>
          </a:bodyPr>
          <a:lstStyle/>
          <a:p>
            <a:r>
              <a:rPr lang="en-US" sz="1400" dirty="0">
                <a:latin typeface="Calibri" panose="020F0502020204030204" pitchFamily="34" charset="0"/>
                <a:cs typeface="Calibri" panose="020F0502020204030204" pitchFamily="34" charset="0"/>
              </a:rPr>
              <a:t>The technology sector in Canada is diverse, covering many areas such as artificial intelligence, information technology, cybersecurity, digital health, fintech, and others. Canadian technology companies have distinguished themselves internationally in various industries, gaining global recognition for their innovation and technical talent.</a:t>
            </a:r>
            <a:endParaRPr lang="pt-PT" sz="1400" dirty="0">
              <a:latin typeface="Calibri" panose="020F0502020204030204" pitchFamily="34" charset="0"/>
              <a:cs typeface="Calibri" panose="020F0502020204030204" pitchFamily="34" charset="0"/>
            </a:endParaRPr>
          </a:p>
        </p:txBody>
      </p:sp>
      <p:sp>
        <p:nvSpPr>
          <p:cNvPr id="10" name="CaixaDeTexto 9">
            <a:extLst>
              <a:ext uri="{FF2B5EF4-FFF2-40B4-BE49-F238E27FC236}">
                <a16:creationId xmlns:a16="http://schemas.microsoft.com/office/drawing/2014/main" id="{87E3C16D-AD99-0973-5C75-3CF22A4B5AC7}"/>
              </a:ext>
            </a:extLst>
          </p:cNvPr>
          <p:cNvSpPr txBox="1"/>
          <p:nvPr/>
        </p:nvSpPr>
        <p:spPr>
          <a:xfrm>
            <a:off x="6121158" y="3554835"/>
            <a:ext cx="5170424" cy="1384995"/>
          </a:xfrm>
          <a:prstGeom prst="rect">
            <a:avLst/>
          </a:prstGeom>
          <a:noFill/>
        </p:spPr>
        <p:txBody>
          <a:bodyPr wrap="square" rtlCol="0">
            <a:spAutoFit/>
          </a:bodyPr>
          <a:lstStyle/>
          <a:p>
            <a:r>
              <a:rPr lang="en-US" sz="1400" dirty="0">
                <a:latin typeface="Calibri" panose="020F0502020204030204" pitchFamily="34" charset="0"/>
                <a:cs typeface="Calibri" panose="020F0502020204030204" pitchFamily="34" charset="0"/>
              </a:rPr>
              <a:t>In addition, the Canadian government has implemented incentive programs, such as tax credits and funding for research and development, to support the growth of the technology sector. This has stimulated investment in startups and technology companies, as well as promoting collaboration between academia, industry and government.</a:t>
            </a:r>
            <a:endParaRPr lang="pt-PT" sz="1400" dirty="0">
              <a:latin typeface="Calibri" panose="020F0502020204030204" pitchFamily="34" charset="0"/>
              <a:cs typeface="Calibri" panose="020F0502020204030204" pitchFamily="34" charset="0"/>
            </a:endParaRPr>
          </a:p>
        </p:txBody>
      </p:sp>
      <p:sp>
        <p:nvSpPr>
          <p:cNvPr id="11" name="CaixaDeTexto 10">
            <a:extLst>
              <a:ext uri="{FF2B5EF4-FFF2-40B4-BE49-F238E27FC236}">
                <a16:creationId xmlns:a16="http://schemas.microsoft.com/office/drawing/2014/main" id="{0EC26D25-C31A-95A7-25B4-0D49C9DF0C36}"/>
              </a:ext>
            </a:extLst>
          </p:cNvPr>
          <p:cNvSpPr txBox="1"/>
          <p:nvPr/>
        </p:nvSpPr>
        <p:spPr>
          <a:xfrm>
            <a:off x="332549" y="5232633"/>
            <a:ext cx="11042923" cy="738664"/>
          </a:xfrm>
          <a:prstGeom prst="rect">
            <a:avLst/>
          </a:prstGeom>
          <a:noFill/>
        </p:spPr>
        <p:txBody>
          <a:bodyPr wrap="square" rtlCol="0">
            <a:spAutoFit/>
          </a:bodyPr>
          <a:lstStyle/>
          <a:p>
            <a:r>
              <a:rPr lang="en-US" sz="1400" dirty="0">
                <a:latin typeface="Calibri" panose="020F0502020204030204" pitchFamily="34" charset="0"/>
                <a:cs typeface="Calibri" panose="020F0502020204030204" pitchFamily="34" charset="0"/>
              </a:rPr>
              <a:t>In summary, Canada has experienced significant growth in the technology sector, with a vibrant ecosystem of innovative companies, government incentive programs, and a solid base of technology talent and education. The country continues to be an attractive destination for technology professionals and has established itself as a global center for innovation and entrepreneurship in technology.</a:t>
            </a:r>
            <a:endParaRPr lang="pt-PT" sz="1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988965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sz="3600" dirty="0"/>
              <a:t>Skills demand</a:t>
            </a:r>
          </a:p>
        </p:txBody>
      </p:sp>
      <p:sp>
        <p:nvSpPr>
          <p:cNvPr id="19" name="Rectangle 18">
            <a:extLst>
              <a:ext uri="{FF2B5EF4-FFF2-40B4-BE49-F238E27FC236}">
                <a16:creationId xmlns:a16="http://schemas.microsoft.com/office/drawing/2014/main" id="{EF2D160E-8306-43E0-91AB-B85F91AC30A7}"/>
              </a:ext>
            </a:extLst>
          </p:cNvPr>
          <p:cNvSpPr/>
          <p:nvPr/>
        </p:nvSpPr>
        <p:spPr>
          <a:xfrm>
            <a:off x="11660697" y="0"/>
            <a:ext cx="53130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31" name="CaixaDeTexto 30">
            <a:extLst>
              <a:ext uri="{FF2B5EF4-FFF2-40B4-BE49-F238E27FC236}">
                <a16:creationId xmlns:a16="http://schemas.microsoft.com/office/drawing/2014/main" id="{59C67003-3442-16A1-A758-08181F58FF01}"/>
              </a:ext>
            </a:extLst>
          </p:cNvPr>
          <p:cNvSpPr txBox="1"/>
          <p:nvPr/>
        </p:nvSpPr>
        <p:spPr>
          <a:xfrm>
            <a:off x="4207633" y="1320793"/>
            <a:ext cx="6521257" cy="646331"/>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The data in the table reveals interesting information about the demand for Data Analyst skills in Canada. The analysis of the results shows that Python and SQL skills are highly valued by the Canadian job market, while the demand for R skills is relatively low.</a:t>
            </a:r>
            <a:endParaRPr lang="pt-PT" sz="1200" dirty="0">
              <a:latin typeface="Calibri" panose="020F0502020204030204" pitchFamily="34" charset="0"/>
              <a:cs typeface="Calibri" panose="020F0502020204030204" pitchFamily="34" charset="0"/>
            </a:endParaRPr>
          </a:p>
        </p:txBody>
      </p:sp>
      <p:sp>
        <p:nvSpPr>
          <p:cNvPr id="32" name="CaixaDeTexto 31">
            <a:extLst>
              <a:ext uri="{FF2B5EF4-FFF2-40B4-BE49-F238E27FC236}">
                <a16:creationId xmlns:a16="http://schemas.microsoft.com/office/drawing/2014/main" id="{F1F28DFD-7037-2EBA-F2D1-A6A3713FF934}"/>
              </a:ext>
            </a:extLst>
          </p:cNvPr>
          <p:cNvSpPr txBox="1"/>
          <p:nvPr/>
        </p:nvSpPr>
        <p:spPr>
          <a:xfrm>
            <a:off x="4207632" y="2059511"/>
            <a:ext cx="6521257" cy="830997"/>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With regard to Python, Canada shows an increasing demand for professionals with skills in this programming language. The number of Python-related applications in the Data Analyst area is significant, with a total of </a:t>
            </a:r>
            <a:r>
              <a:rPr lang="en-US" sz="1200" b="1" dirty="0">
                <a:latin typeface="Calibri" panose="020F0502020204030204" pitchFamily="34" charset="0"/>
                <a:cs typeface="Calibri" panose="020F0502020204030204" pitchFamily="34" charset="0"/>
              </a:rPr>
              <a:t>1314 applications</a:t>
            </a:r>
            <a:r>
              <a:rPr lang="en-US" sz="1200" dirty="0">
                <a:latin typeface="Calibri" panose="020F0502020204030204" pitchFamily="34" charset="0"/>
                <a:cs typeface="Calibri" panose="020F0502020204030204" pitchFamily="34" charset="0"/>
              </a:rPr>
              <a:t>. This indicates that Python is an essential skill for professionals who wish to enter or progress in a Data Analyst career in Canada.</a:t>
            </a:r>
            <a:endParaRPr lang="pt-PT" sz="1200" dirty="0">
              <a:latin typeface="Calibri" panose="020F0502020204030204" pitchFamily="34" charset="0"/>
              <a:cs typeface="Calibri" panose="020F0502020204030204" pitchFamily="34" charset="0"/>
            </a:endParaRPr>
          </a:p>
        </p:txBody>
      </p:sp>
      <p:sp>
        <p:nvSpPr>
          <p:cNvPr id="33" name="CaixaDeTexto 32">
            <a:extLst>
              <a:ext uri="{FF2B5EF4-FFF2-40B4-BE49-F238E27FC236}">
                <a16:creationId xmlns:a16="http://schemas.microsoft.com/office/drawing/2014/main" id="{53EBB584-FC20-26F9-D73E-50AA371F38E9}"/>
              </a:ext>
            </a:extLst>
          </p:cNvPr>
          <p:cNvSpPr txBox="1"/>
          <p:nvPr/>
        </p:nvSpPr>
        <p:spPr>
          <a:xfrm>
            <a:off x="4207631" y="3000198"/>
            <a:ext cx="6521257" cy="830997"/>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In addition, the results of the table also show that SQL is a valued skill in the Canadian job market. There were a significant number of SQL-related applications, with a total of </a:t>
            </a:r>
            <a:r>
              <a:rPr lang="en-US" sz="1200" b="1" dirty="0">
                <a:latin typeface="Calibri" panose="020F0502020204030204" pitchFamily="34" charset="0"/>
                <a:cs typeface="Calibri" panose="020F0502020204030204" pitchFamily="34" charset="0"/>
              </a:rPr>
              <a:t>1981 applications</a:t>
            </a:r>
            <a:r>
              <a:rPr lang="en-US" sz="1200" dirty="0">
                <a:latin typeface="Calibri" panose="020F0502020204030204" pitchFamily="34" charset="0"/>
                <a:cs typeface="Calibri" panose="020F0502020204030204" pitchFamily="34" charset="0"/>
              </a:rPr>
              <a:t>. SQL is a widely used query language in databases, and its growing demand in Canada indicates that it is an important skill for Data Analyst professionals seeking opportunities in this region.</a:t>
            </a:r>
            <a:endParaRPr lang="pt-PT" sz="1200" dirty="0">
              <a:latin typeface="Calibri" panose="020F0502020204030204" pitchFamily="34" charset="0"/>
              <a:cs typeface="Calibri" panose="020F0502020204030204" pitchFamily="34" charset="0"/>
            </a:endParaRPr>
          </a:p>
        </p:txBody>
      </p:sp>
      <p:sp>
        <p:nvSpPr>
          <p:cNvPr id="34" name="CaixaDeTexto 33">
            <a:extLst>
              <a:ext uri="{FF2B5EF4-FFF2-40B4-BE49-F238E27FC236}">
                <a16:creationId xmlns:a16="http://schemas.microsoft.com/office/drawing/2014/main" id="{FBF4AF76-AE6E-E635-F687-A20F46A11969}"/>
              </a:ext>
            </a:extLst>
          </p:cNvPr>
          <p:cNvSpPr txBox="1"/>
          <p:nvPr/>
        </p:nvSpPr>
        <p:spPr>
          <a:xfrm>
            <a:off x="4207631" y="3989953"/>
            <a:ext cx="6521257" cy="830997"/>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On the other hand, the demand for R skills in Canada is relatively low compared to Python and SQL. The results in the table show a lower number of R-related requests, with a total of </a:t>
            </a:r>
            <a:r>
              <a:rPr lang="en-US" sz="1200" b="1" dirty="0">
                <a:latin typeface="Calibri" panose="020F0502020204030204" pitchFamily="34" charset="0"/>
                <a:cs typeface="Calibri" panose="020F0502020204030204" pitchFamily="34" charset="0"/>
              </a:rPr>
              <a:t>318 requests</a:t>
            </a:r>
            <a:r>
              <a:rPr lang="en-US" sz="1200" dirty="0">
                <a:latin typeface="Calibri" panose="020F0502020204030204" pitchFamily="34" charset="0"/>
                <a:cs typeface="Calibri" panose="020F0502020204030204" pitchFamily="34" charset="0"/>
              </a:rPr>
              <a:t>. This indicates that while R is still a relevant programming language for data analysis, its demand in the Canadian job market may not be as high as Python and SQL.</a:t>
            </a:r>
            <a:endParaRPr lang="pt-PT" sz="1200" dirty="0">
              <a:latin typeface="Calibri" panose="020F0502020204030204" pitchFamily="34" charset="0"/>
              <a:cs typeface="Calibri" panose="020F0502020204030204" pitchFamily="34" charset="0"/>
            </a:endParaRPr>
          </a:p>
        </p:txBody>
      </p:sp>
      <p:sp>
        <p:nvSpPr>
          <p:cNvPr id="36" name="CaixaDeTexto 35">
            <a:extLst>
              <a:ext uri="{FF2B5EF4-FFF2-40B4-BE49-F238E27FC236}">
                <a16:creationId xmlns:a16="http://schemas.microsoft.com/office/drawing/2014/main" id="{6A2F5E92-D3E9-A25A-D372-3A34F3FAA2A6}"/>
              </a:ext>
            </a:extLst>
          </p:cNvPr>
          <p:cNvSpPr txBox="1"/>
          <p:nvPr/>
        </p:nvSpPr>
        <p:spPr>
          <a:xfrm>
            <a:off x="4207630" y="4933750"/>
            <a:ext cx="6521257" cy="830997"/>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In summary, the results of the table reveal that skills in Python and SQL are highly valued in the Data Analyst job market in Canada, while the demand for R skills is relatively low. Professionals who wish to excel in this field in Canada should consider investing in the development of Python and SQL skills to take advantage of the Data Analyst job opportunities in this region.</a:t>
            </a:r>
            <a:endParaRPr lang="pt-PT" sz="1200" dirty="0">
              <a:latin typeface="Calibri" panose="020F0502020204030204" pitchFamily="34" charset="0"/>
              <a:cs typeface="Calibri" panose="020F0502020204030204" pitchFamily="34" charset="0"/>
            </a:endParaRPr>
          </a:p>
        </p:txBody>
      </p:sp>
      <p:graphicFrame>
        <p:nvGraphicFramePr>
          <p:cNvPr id="6" name="Gráfico 5">
            <a:extLst>
              <a:ext uri="{FF2B5EF4-FFF2-40B4-BE49-F238E27FC236}">
                <a16:creationId xmlns:a16="http://schemas.microsoft.com/office/drawing/2014/main" id="{8D6E07B0-BA2A-28AB-92EC-50CA69818EE9}"/>
              </a:ext>
            </a:extLst>
          </p:cNvPr>
          <p:cNvGraphicFramePr>
            <a:graphicFrameLocks/>
          </p:cNvGraphicFramePr>
          <p:nvPr>
            <p:extLst>
              <p:ext uri="{D42A27DB-BD31-4B8C-83A1-F6EECF244321}">
                <p14:modId xmlns:p14="http://schemas.microsoft.com/office/powerpoint/2010/main" val="2073281139"/>
              </p:ext>
            </p:extLst>
          </p:nvPr>
        </p:nvGraphicFramePr>
        <p:xfrm>
          <a:off x="403693" y="1011502"/>
          <a:ext cx="3338032" cy="49793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1615908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Espaço Reservado para Imagem 11">
            <a:extLst>
              <a:ext uri="{FF2B5EF4-FFF2-40B4-BE49-F238E27FC236}">
                <a16:creationId xmlns:a16="http://schemas.microsoft.com/office/drawing/2014/main" id="{6D5B52DD-0565-CD02-7C74-AF1C08B59627}"/>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7331" b="7331"/>
          <a:stretch/>
        </p:blipFill>
        <p:spPr>
          <a:xfrm>
            <a:off x="0" y="0"/>
            <a:ext cx="12191998" cy="6929306"/>
          </a:xfrm>
        </p:spPr>
      </p:pic>
      <p:sp>
        <p:nvSpPr>
          <p:cNvPr id="21" name="Right Triangle 20">
            <a:extLst>
              <a:ext uri="{FF2B5EF4-FFF2-40B4-BE49-F238E27FC236}">
                <a16:creationId xmlns:a16="http://schemas.microsoft.com/office/drawing/2014/main" id="{FDCF1E8E-38F5-4985-A46C-E80882D2B3CE}"/>
              </a:ext>
            </a:extLst>
          </p:cNvPr>
          <p:cNvSpPr/>
          <p:nvPr/>
        </p:nvSpPr>
        <p:spPr>
          <a:xfrm flipH="1" flipV="1">
            <a:off x="3388963" y="-5"/>
            <a:ext cx="8803035" cy="6858005"/>
          </a:xfrm>
          <a:prstGeom prst="rtTriangl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66" name="Right Triangle 65">
            <a:extLst>
              <a:ext uri="{FF2B5EF4-FFF2-40B4-BE49-F238E27FC236}">
                <a16:creationId xmlns:a16="http://schemas.microsoft.com/office/drawing/2014/main" id="{71DAF0CA-DEB0-4800-8C0B-AEFE32E1EDEB}"/>
              </a:ext>
            </a:extLst>
          </p:cNvPr>
          <p:cNvSpPr/>
          <p:nvPr/>
        </p:nvSpPr>
        <p:spPr>
          <a:xfrm flipH="1" flipV="1">
            <a:off x="4287509" y="0"/>
            <a:ext cx="7904491" cy="6157993"/>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26" name="Right Triangle 25">
            <a:extLst>
              <a:ext uri="{FF2B5EF4-FFF2-40B4-BE49-F238E27FC236}">
                <a16:creationId xmlns:a16="http://schemas.microsoft.com/office/drawing/2014/main" id="{A33CAA8C-7074-4881-9A43-8EA2B21D2D78}"/>
              </a:ext>
            </a:extLst>
          </p:cNvPr>
          <p:cNvSpPr/>
          <p:nvPr/>
        </p:nvSpPr>
        <p:spPr>
          <a:xfrm flipH="1" flipV="1">
            <a:off x="4512472" y="-2"/>
            <a:ext cx="7679526" cy="5982735"/>
          </a:xfrm>
          <a:prstGeom prst="rtTriangl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62" name="L-Shape 61">
            <a:extLst>
              <a:ext uri="{FF2B5EF4-FFF2-40B4-BE49-F238E27FC236}">
                <a16:creationId xmlns:a16="http://schemas.microsoft.com/office/drawing/2014/main" id="{F9C67B1A-94A2-4003-AA3C-7088642B1891}"/>
              </a:ext>
            </a:extLst>
          </p:cNvPr>
          <p:cNvSpPr/>
          <p:nvPr/>
        </p:nvSpPr>
        <p:spPr>
          <a:xfrm rot="10800000">
            <a:off x="11217552" y="144367"/>
            <a:ext cx="807899" cy="807899"/>
          </a:xfrm>
          <a:prstGeom prst="corner">
            <a:avLst>
              <a:gd name="adj1" fmla="val 23355"/>
              <a:gd name="adj2" fmla="val 23357"/>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64" name="TextBox 63">
            <a:extLst>
              <a:ext uri="{FF2B5EF4-FFF2-40B4-BE49-F238E27FC236}">
                <a16:creationId xmlns:a16="http://schemas.microsoft.com/office/drawing/2014/main" id="{A414C718-81C4-4374-8FE3-5F1040446CF8}"/>
              </a:ext>
            </a:extLst>
          </p:cNvPr>
          <p:cNvSpPr txBox="1"/>
          <p:nvPr/>
        </p:nvSpPr>
        <p:spPr>
          <a:xfrm>
            <a:off x="7607725" y="792027"/>
            <a:ext cx="3716370" cy="543675"/>
          </a:xfrm>
          <a:prstGeom prst="rect">
            <a:avLst/>
          </a:prstGeom>
          <a:noFill/>
        </p:spPr>
        <p:txBody>
          <a:bodyPr wrap="square" rtlCol="0">
            <a:spAutoFit/>
          </a:bodyPr>
          <a:lstStyle/>
          <a:p>
            <a:pPr algn="r"/>
            <a:r>
              <a:rPr lang="en-US" altLang="ko-KR" sz="2933" b="1" dirty="0">
                <a:solidFill>
                  <a:schemeClr val="bg1"/>
                </a:solidFill>
                <a:latin typeface="+mj-lt"/>
                <a:cs typeface="Arial" pitchFamily="34" charset="0"/>
              </a:rPr>
              <a:t>UNITES STATES</a:t>
            </a:r>
            <a:endParaRPr lang="ko-KR" altLang="en-US" sz="2933" b="1" dirty="0">
              <a:solidFill>
                <a:schemeClr val="bg1"/>
              </a:solidFill>
              <a:latin typeface="+mj-lt"/>
              <a:cs typeface="Arial" pitchFamily="34" charset="0"/>
            </a:endParaRPr>
          </a:p>
        </p:txBody>
      </p:sp>
      <p:sp>
        <p:nvSpPr>
          <p:cNvPr id="69" name="Right Triangle 68">
            <a:extLst>
              <a:ext uri="{FF2B5EF4-FFF2-40B4-BE49-F238E27FC236}">
                <a16:creationId xmlns:a16="http://schemas.microsoft.com/office/drawing/2014/main" id="{AADAAEEE-CE2D-4314-B4A5-DCF2C46AFAC2}"/>
              </a:ext>
            </a:extLst>
          </p:cNvPr>
          <p:cNvSpPr/>
          <p:nvPr/>
        </p:nvSpPr>
        <p:spPr>
          <a:xfrm rot="10800000" flipH="1" flipV="1">
            <a:off x="-17093" y="2202945"/>
            <a:ext cx="6832118" cy="4655055"/>
          </a:xfrm>
          <a:prstGeom prst="rtTriangl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71" name="Right Triangle 70">
            <a:extLst>
              <a:ext uri="{FF2B5EF4-FFF2-40B4-BE49-F238E27FC236}">
                <a16:creationId xmlns:a16="http://schemas.microsoft.com/office/drawing/2014/main" id="{4FBD0F4C-642A-4AC7-8414-F962834814B4}"/>
              </a:ext>
            </a:extLst>
          </p:cNvPr>
          <p:cNvSpPr/>
          <p:nvPr/>
        </p:nvSpPr>
        <p:spPr>
          <a:xfrm rot="10800000" flipH="1" flipV="1">
            <a:off x="-17095" y="2925159"/>
            <a:ext cx="5772133" cy="3932835"/>
          </a:xfrm>
          <a:prstGeom prst="rtTriangl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72" name="Right Triangle 71">
            <a:extLst>
              <a:ext uri="{FF2B5EF4-FFF2-40B4-BE49-F238E27FC236}">
                <a16:creationId xmlns:a16="http://schemas.microsoft.com/office/drawing/2014/main" id="{2D9FA098-CF1F-440A-86AC-676DF90080AC}"/>
              </a:ext>
            </a:extLst>
          </p:cNvPr>
          <p:cNvSpPr/>
          <p:nvPr/>
        </p:nvSpPr>
        <p:spPr>
          <a:xfrm rot="10800000" flipH="1" flipV="1">
            <a:off x="-17093" y="3101608"/>
            <a:ext cx="5513165" cy="3756388"/>
          </a:xfrm>
          <a:prstGeom prst="rtTriangle">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73" name="L-Shape 72">
            <a:extLst>
              <a:ext uri="{FF2B5EF4-FFF2-40B4-BE49-F238E27FC236}">
                <a16:creationId xmlns:a16="http://schemas.microsoft.com/office/drawing/2014/main" id="{55373D72-D7EE-4AD9-BB39-76739D2D9FDD}"/>
              </a:ext>
            </a:extLst>
          </p:cNvPr>
          <p:cNvSpPr/>
          <p:nvPr/>
        </p:nvSpPr>
        <p:spPr>
          <a:xfrm>
            <a:off x="149455" y="5905728"/>
            <a:ext cx="807899" cy="807899"/>
          </a:xfrm>
          <a:prstGeom prst="corner">
            <a:avLst>
              <a:gd name="adj1" fmla="val 23355"/>
              <a:gd name="adj2" fmla="val 23357"/>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Tree>
    <p:extLst>
      <p:ext uri="{BB962C8B-B14F-4D97-AF65-F5344CB8AC3E}">
        <p14:creationId xmlns:p14="http://schemas.microsoft.com/office/powerpoint/2010/main" val="508404059"/>
      </p:ext>
    </p:extLst>
  </p:cSld>
  <p:clrMapOvr>
    <a:masterClrMapping/>
  </p:clrMapOvr>
</p:sld>
</file>

<file path=ppt/theme/theme1.xml><?xml version="1.0" encoding="utf-8"?>
<a:theme xmlns:a="http://schemas.openxmlformats.org/drawingml/2006/main" name="Section Break Slide Master">
  <a:themeElements>
    <a:clrScheme name="Double-Exposure-Business">
      <a:dk1>
        <a:sysClr val="windowText" lastClr="000000"/>
      </a:dk1>
      <a:lt1>
        <a:sysClr val="window" lastClr="FFFFFF"/>
      </a:lt1>
      <a:dk2>
        <a:srgbClr val="44546A"/>
      </a:dk2>
      <a:lt2>
        <a:srgbClr val="E7E6E6"/>
      </a:lt2>
      <a:accent1>
        <a:srgbClr val="507C89"/>
      </a:accent1>
      <a:accent2>
        <a:srgbClr val="8CBABE"/>
      </a:accent2>
      <a:accent3>
        <a:srgbClr val="9CCCD2"/>
      </a:accent3>
      <a:accent4>
        <a:srgbClr val="507C89"/>
      </a:accent4>
      <a:accent5>
        <a:srgbClr val="8CBABE"/>
      </a:accent5>
      <a:accent6>
        <a:srgbClr val="9CCCD2"/>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6328</TotalTime>
  <Words>3389</Words>
  <Application>Microsoft Office PowerPoint</Application>
  <PresentationFormat>Widescreen</PresentationFormat>
  <Paragraphs>95</Paragraphs>
  <Slides>21</Slides>
  <Notes>3</Notes>
  <HiddenSlides>0</HiddenSlides>
  <MMClips>0</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21</vt:i4>
      </vt:variant>
    </vt:vector>
  </HeadingPairs>
  <TitlesOfParts>
    <vt:vector size="25" baseType="lpstr">
      <vt:lpstr>Arial</vt:lpstr>
      <vt:lpstr>Calibri</vt:lpstr>
      <vt:lpstr>zeitung</vt:lpstr>
      <vt:lpstr>Section Break Slide Master</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Allppt.com;Googleslidesppt.com</dc:creator>
  <cp:lastModifiedBy>Guilherme Henrique</cp:lastModifiedBy>
  <cp:revision>97</cp:revision>
  <dcterms:created xsi:type="dcterms:W3CDTF">2018-04-24T17:14:44Z</dcterms:created>
  <dcterms:modified xsi:type="dcterms:W3CDTF">2023-04-18T17:09:04Z</dcterms:modified>
</cp:coreProperties>
</file>

<file path=docProps/thumbnail.jpeg>
</file>